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3" r:id="rId1"/>
    <p:sldMasterId id="2147483707" r:id="rId2"/>
  </p:sldMasterIdLst>
  <p:notesMasterIdLst>
    <p:notesMasterId r:id="rId4"/>
  </p:notesMasterIdLst>
  <p:sldIdLst>
    <p:sldId id="261" r:id="rId3"/>
  </p:sldIdLst>
  <p:sldSz cx="35661600" cy="35661600"/>
  <p:notesSz cx="7010400" cy="9296400"/>
  <p:defaultTextStyle>
    <a:defPPr>
      <a:defRPr lang="en-US"/>
    </a:defPPr>
    <a:lvl1pPr algn="l" rtl="0" eaLnBrk="0" fontAlgn="base" hangingPunct="0">
      <a:spcBef>
        <a:spcPct val="0"/>
      </a:spcBef>
      <a:spcAft>
        <a:spcPct val="0"/>
      </a:spcAft>
      <a:defRPr sz="2600" kern="1200">
        <a:solidFill>
          <a:schemeClr val="tx1"/>
        </a:solidFill>
        <a:latin typeface="Arial" charset="0"/>
        <a:ea typeface="ＭＳ Ｐゴシック" pitchFamily="34" charset="-128"/>
        <a:cs typeface="+mn-cs"/>
      </a:defRPr>
    </a:lvl1pPr>
    <a:lvl2pPr marL="495285" algn="l" rtl="0" eaLnBrk="0" fontAlgn="base" hangingPunct="0">
      <a:spcBef>
        <a:spcPct val="0"/>
      </a:spcBef>
      <a:spcAft>
        <a:spcPct val="0"/>
      </a:spcAft>
      <a:defRPr sz="2600" kern="1200">
        <a:solidFill>
          <a:schemeClr val="tx1"/>
        </a:solidFill>
        <a:latin typeface="Arial" charset="0"/>
        <a:ea typeface="ＭＳ Ｐゴシック" pitchFamily="34" charset="-128"/>
        <a:cs typeface="+mn-cs"/>
      </a:defRPr>
    </a:lvl2pPr>
    <a:lvl3pPr marL="990570" algn="l" rtl="0" eaLnBrk="0" fontAlgn="base" hangingPunct="0">
      <a:spcBef>
        <a:spcPct val="0"/>
      </a:spcBef>
      <a:spcAft>
        <a:spcPct val="0"/>
      </a:spcAft>
      <a:defRPr sz="2600" kern="1200">
        <a:solidFill>
          <a:schemeClr val="tx1"/>
        </a:solidFill>
        <a:latin typeface="Arial" charset="0"/>
        <a:ea typeface="ＭＳ Ｐゴシック" pitchFamily="34" charset="-128"/>
        <a:cs typeface="+mn-cs"/>
      </a:defRPr>
    </a:lvl3pPr>
    <a:lvl4pPr marL="1485854" algn="l" rtl="0" eaLnBrk="0" fontAlgn="base" hangingPunct="0">
      <a:spcBef>
        <a:spcPct val="0"/>
      </a:spcBef>
      <a:spcAft>
        <a:spcPct val="0"/>
      </a:spcAft>
      <a:defRPr sz="2600" kern="1200">
        <a:solidFill>
          <a:schemeClr val="tx1"/>
        </a:solidFill>
        <a:latin typeface="Arial" charset="0"/>
        <a:ea typeface="ＭＳ Ｐゴシック" pitchFamily="34" charset="-128"/>
        <a:cs typeface="+mn-cs"/>
      </a:defRPr>
    </a:lvl4pPr>
    <a:lvl5pPr marL="1981139" algn="l" rtl="0" eaLnBrk="0" fontAlgn="base" hangingPunct="0">
      <a:spcBef>
        <a:spcPct val="0"/>
      </a:spcBef>
      <a:spcAft>
        <a:spcPct val="0"/>
      </a:spcAft>
      <a:defRPr sz="2600" kern="1200">
        <a:solidFill>
          <a:schemeClr val="tx1"/>
        </a:solidFill>
        <a:latin typeface="Arial" charset="0"/>
        <a:ea typeface="ＭＳ Ｐゴシック" pitchFamily="34" charset="-128"/>
        <a:cs typeface="+mn-cs"/>
      </a:defRPr>
    </a:lvl5pPr>
    <a:lvl6pPr marL="2476424" algn="l" defTabSz="990570" rtl="0" eaLnBrk="1" latinLnBrk="0" hangingPunct="1">
      <a:defRPr sz="2600" kern="1200">
        <a:solidFill>
          <a:schemeClr val="tx1"/>
        </a:solidFill>
        <a:latin typeface="Arial" charset="0"/>
        <a:ea typeface="ＭＳ Ｐゴシック" pitchFamily="34" charset="-128"/>
        <a:cs typeface="+mn-cs"/>
      </a:defRPr>
    </a:lvl6pPr>
    <a:lvl7pPr marL="2971709" algn="l" defTabSz="990570" rtl="0" eaLnBrk="1" latinLnBrk="0" hangingPunct="1">
      <a:defRPr sz="2600" kern="1200">
        <a:solidFill>
          <a:schemeClr val="tx1"/>
        </a:solidFill>
        <a:latin typeface="Arial" charset="0"/>
        <a:ea typeface="ＭＳ Ｐゴシック" pitchFamily="34" charset="-128"/>
        <a:cs typeface="+mn-cs"/>
      </a:defRPr>
    </a:lvl7pPr>
    <a:lvl8pPr marL="3466993" algn="l" defTabSz="990570" rtl="0" eaLnBrk="1" latinLnBrk="0" hangingPunct="1">
      <a:defRPr sz="2600" kern="1200">
        <a:solidFill>
          <a:schemeClr val="tx1"/>
        </a:solidFill>
        <a:latin typeface="Arial" charset="0"/>
        <a:ea typeface="ＭＳ Ｐゴシック" pitchFamily="34" charset="-128"/>
        <a:cs typeface="+mn-cs"/>
      </a:defRPr>
    </a:lvl8pPr>
    <a:lvl9pPr marL="3962278" algn="l" defTabSz="990570" rtl="0" eaLnBrk="1" latinLnBrk="0" hangingPunct="1">
      <a:defRPr sz="2600" kern="1200">
        <a:solidFill>
          <a:schemeClr val="tx1"/>
        </a:solidFill>
        <a:latin typeface="Arial" charset="0"/>
        <a:ea typeface="ＭＳ Ｐゴシック"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GAN PAXTON" initials="MP"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a:srgbClr val="EA0000"/>
    <a:srgbClr val="0000EA"/>
    <a:srgbClr val="0000B4"/>
    <a:srgbClr val="F20000"/>
    <a:srgbClr val="F60000"/>
    <a:srgbClr val="A0A7D8"/>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814" autoAdjust="0"/>
    <p:restoredTop sz="97372" autoAdjust="0"/>
  </p:normalViewPr>
  <p:slideViewPr>
    <p:cSldViewPr>
      <p:cViewPr>
        <p:scale>
          <a:sx n="20" d="100"/>
          <a:sy n="20" d="100"/>
        </p:scale>
        <p:origin x="-1812" y="-72"/>
      </p:cViewPr>
      <p:guideLst>
        <p:guide orient="horz" pos="11232"/>
        <p:guide pos="11232"/>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u="none" strike="noStrike" baseline="0" dirty="0" smtClean="0">
                <a:effectLst/>
              </a:rPr>
              <a:t>Anterior Cingulate Cortex</a:t>
            </a:r>
            <a:endParaRPr lang="en-US" dirty="0"/>
          </a:p>
        </c:rich>
      </c:tx>
      <c:layout/>
      <c:overlay val="0"/>
    </c:title>
    <c:autoTitleDeleted val="0"/>
    <c:plotArea>
      <c:layout/>
      <c:barChart>
        <c:barDir val="col"/>
        <c:grouping val="clustered"/>
        <c:varyColors val="0"/>
        <c:ser>
          <c:idx val="0"/>
          <c:order val="0"/>
          <c:tx>
            <c:strRef>
              <c:f>data!$K$19</c:f>
              <c:strCache>
                <c:ptCount val="1"/>
                <c:pt idx="0">
                  <c:v>Control</c:v>
                </c:pt>
              </c:strCache>
            </c:strRef>
          </c:tx>
          <c:spPr>
            <a:solidFill>
              <a:srgbClr val="EA0000"/>
            </a:solidFill>
          </c:spPr>
          <c:invertIfNegative val="0"/>
          <c:cat>
            <c:strRef>
              <c:f>data!$J$20:$J$23</c:f>
              <c:strCache>
                <c:ptCount val="4"/>
                <c:pt idx="0">
                  <c:v>CHO</c:v>
                </c:pt>
                <c:pt idx="1">
                  <c:v>CR</c:v>
                </c:pt>
                <c:pt idx="2">
                  <c:v>GLX</c:v>
                </c:pt>
                <c:pt idx="3">
                  <c:v>NAA</c:v>
                </c:pt>
              </c:strCache>
            </c:strRef>
          </c:cat>
          <c:val>
            <c:numRef>
              <c:f>data!$K$20:$K$23</c:f>
              <c:numCache>
                <c:formatCode>0.00</c:formatCode>
                <c:ptCount val="4"/>
                <c:pt idx="0">
                  <c:v>-0.26719999999999999</c:v>
                </c:pt>
                <c:pt idx="1">
                  <c:v>6.4399999999999999E-2</c:v>
                </c:pt>
                <c:pt idx="2">
                  <c:v>-0.26300000000000001</c:v>
                </c:pt>
                <c:pt idx="3">
                  <c:v>-0.4718</c:v>
                </c:pt>
              </c:numCache>
            </c:numRef>
          </c:val>
        </c:ser>
        <c:ser>
          <c:idx val="1"/>
          <c:order val="1"/>
          <c:tx>
            <c:strRef>
              <c:f>data!$L$19</c:f>
              <c:strCache>
                <c:ptCount val="1"/>
                <c:pt idx="0">
                  <c:v>Treatment</c:v>
                </c:pt>
              </c:strCache>
            </c:strRef>
          </c:tx>
          <c:invertIfNegative val="0"/>
          <c:cat>
            <c:strRef>
              <c:f>data!$J$20:$J$23</c:f>
              <c:strCache>
                <c:ptCount val="4"/>
                <c:pt idx="0">
                  <c:v>CHO</c:v>
                </c:pt>
                <c:pt idx="1">
                  <c:v>CR</c:v>
                </c:pt>
                <c:pt idx="2">
                  <c:v>GLX</c:v>
                </c:pt>
                <c:pt idx="3">
                  <c:v>NAA</c:v>
                </c:pt>
              </c:strCache>
            </c:strRef>
          </c:cat>
          <c:val>
            <c:numRef>
              <c:f>data!$L$20:$L$23</c:f>
              <c:numCache>
                <c:formatCode>0.00</c:formatCode>
                <c:ptCount val="4"/>
                <c:pt idx="0">
                  <c:v>-1.12E-2</c:v>
                </c:pt>
                <c:pt idx="1">
                  <c:v>0.1232</c:v>
                </c:pt>
                <c:pt idx="2">
                  <c:v>1.9254</c:v>
                </c:pt>
                <c:pt idx="3">
                  <c:v>0.30380000000000001</c:v>
                </c:pt>
              </c:numCache>
            </c:numRef>
          </c:val>
        </c:ser>
        <c:dLbls>
          <c:showLegendKey val="0"/>
          <c:showVal val="0"/>
          <c:showCatName val="0"/>
          <c:showSerName val="0"/>
          <c:showPercent val="0"/>
          <c:showBubbleSize val="0"/>
        </c:dLbls>
        <c:gapWidth val="75"/>
        <c:overlap val="-25"/>
        <c:axId val="68948480"/>
        <c:axId val="43239680"/>
      </c:barChart>
      <c:catAx>
        <c:axId val="68948480"/>
        <c:scaling>
          <c:orientation val="minMax"/>
        </c:scaling>
        <c:delete val="0"/>
        <c:axPos val="b"/>
        <c:majorTickMark val="none"/>
        <c:minorTickMark val="none"/>
        <c:tickLblPos val="low"/>
        <c:txPr>
          <a:bodyPr/>
          <a:lstStyle/>
          <a:p>
            <a:pPr>
              <a:defRPr sz="1600"/>
            </a:pPr>
            <a:endParaRPr lang="en-US"/>
          </a:p>
        </c:txPr>
        <c:crossAx val="43239680"/>
        <c:crossesAt val="0"/>
        <c:auto val="1"/>
        <c:lblAlgn val="ctr"/>
        <c:lblOffset val="100"/>
        <c:noMultiLvlLbl val="0"/>
      </c:catAx>
      <c:valAx>
        <c:axId val="43239680"/>
        <c:scaling>
          <c:orientation val="minMax"/>
          <c:max val="2"/>
          <c:min val="-2"/>
        </c:scaling>
        <c:delete val="0"/>
        <c:axPos val="l"/>
        <c:majorGridlines/>
        <c:numFmt formatCode="0.0" sourceLinked="0"/>
        <c:majorTickMark val="none"/>
        <c:minorTickMark val="none"/>
        <c:tickLblPos val="low"/>
        <c:spPr>
          <a:ln w="9525">
            <a:noFill/>
          </a:ln>
        </c:spPr>
        <c:txPr>
          <a:bodyPr/>
          <a:lstStyle/>
          <a:p>
            <a:pPr>
              <a:defRPr sz="1600"/>
            </a:pPr>
            <a:endParaRPr lang="en-US"/>
          </a:p>
        </c:txPr>
        <c:crossAx val="68948480"/>
        <c:crosses val="autoZero"/>
        <c:crossBetween val="between"/>
      </c:valAx>
    </c:plotArea>
    <c:legend>
      <c:legendPos val="b"/>
      <c:layout/>
      <c:overlay val="0"/>
      <c:txPr>
        <a:bodyPr/>
        <a:lstStyle/>
        <a:p>
          <a:pPr>
            <a:defRPr sz="1800"/>
          </a:pPr>
          <a:endParaRPr lang="en-US"/>
        </a:p>
      </c:txPr>
    </c:legend>
    <c:plotVisOnly val="1"/>
    <c:dispBlanksAs val="gap"/>
    <c:showDLblsOverMax val="0"/>
  </c:chart>
  <c:spPr>
    <a:ln>
      <a:solidFill>
        <a:srgbClr val="000080"/>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u="none" strike="noStrike" baseline="0">
                <a:effectLst/>
              </a:rPr>
              <a:t>Amygdala</a:t>
            </a:r>
            <a:endParaRPr lang="en-US"/>
          </a:p>
        </c:rich>
      </c:tx>
      <c:layout/>
      <c:overlay val="0"/>
    </c:title>
    <c:autoTitleDeleted val="0"/>
    <c:plotArea>
      <c:layout/>
      <c:barChart>
        <c:barDir val="col"/>
        <c:grouping val="clustered"/>
        <c:varyColors val="0"/>
        <c:ser>
          <c:idx val="0"/>
          <c:order val="0"/>
          <c:tx>
            <c:strRef>
              <c:f>data!$K$14</c:f>
              <c:strCache>
                <c:ptCount val="1"/>
                <c:pt idx="0">
                  <c:v>Control</c:v>
                </c:pt>
              </c:strCache>
            </c:strRef>
          </c:tx>
          <c:spPr>
            <a:solidFill>
              <a:srgbClr val="EA0000"/>
            </a:solidFill>
          </c:spPr>
          <c:invertIfNegative val="0"/>
          <c:cat>
            <c:strRef>
              <c:f>data!$J$15:$J$18</c:f>
              <c:strCache>
                <c:ptCount val="4"/>
                <c:pt idx="0">
                  <c:v>CHO</c:v>
                </c:pt>
                <c:pt idx="1">
                  <c:v>CR</c:v>
                </c:pt>
                <c:pt idx="2">
                  <c:v>GLX</c:v>
                </c:pt>
                <c:pt idx="3">
                  <c:v>NAA</c:v>
                </c:pt>
              </c:strCache>
            </c:strRef>
          </c:cat>
          <c:val>
            <c:numRef>
              <c:f>data!$K$15:$K$18</c:f>
              <c:numCache>
                <c:formatCode>0.00</c:formatCode>
                <c:ptCount val="4"/>
                <c:pt idx="0">
                  <c:v>-0.34849999999999998</c:v>
                </c:pt>
                <c:pt idx="1">
                  <c:v>-1.216</c:v>
                </c:pt>
                <c:pt idx="2">
                  <c:v>-1.9704999999999999</c:v>
                </c:pt>
                <c:pt idx="3">
                  <c:v>-1.44475</c:v>
                </c:pt>
              </c:numCache>
            </c:numRef>
          </c:val>
        </c:ser>
        <c:ser>
          <c:idx val="1"/>
          <c:order val="1"/>
          <c:tx>
            <c:strRef>
              <c:f>data!$L$14</c:f>
              <c:strCache>
                <c:ptCount val="1"/>
                <c:pt idx="0">
                  <c:v>Treatment</c:v>
                </c:pt>
              </c:strCache>
            </c:strRef>
          </c:tx>
          <c:invertIfNegative val="0"/>
          <c:cat>
            <c:strRef>
              <c:f>data!$J$15:$J$18</c:f>
              <c:strCache>
                <c:ptCount val="4"/>
                <c:pt idx="0">
                  <c:v>CHO</c:v>
                </c:pt>
                <c:pt idx="1">
                  <c:v>CR</c:v>
                </c:pt>
                <c:pt idx="2">
                  <c:v>GLX</c:v>
                </c:pt>
                <c:pt idx="3">
                  <c:v>NAA</c:v>
                </c:pt>
              </c:strCache>
            </c:strRef>
          </c:cat>
          <c:val>
            <c:numRef>
              <c:f>data!$L$15:$L$18</c:f>
              <c:numCache>
                <c:formatCode>0.00</c:formatCode>
                <c:ptCount val="4"/>
                <c:pt idx="0">
                  <c:v>-3.6999999999999998E-2</c:v>
                </c:pt>
                <c:pt idx="1">
                  <c:v>-0.24859999999999999</c:v>
                </c:pt>
                <c:pt idx="2">
                  <c:v>-0.71879999999999999</c:v>
                </c:pt>
                <c:pt idx="3">
                  <c:v>0.64700000000000002</c:v>
                </c:pt>
              </c:numCache>
            </c:numRef>
          </c:val>
        </c:ser>
        <c:dLbls>
          <c:showLegendKey val="0"/>
          <c:showVal val="0"/>
          <c:showCatName val="0"/>
          <c:showSerName val="0"/>
          <c:showPercent val="0"/>
          <c:showBubbleSize val="0"/>
        </c:dLbls>
        <c:gapWidth val="75"/>
        <c:overlap val="-25"/>
        <c:axId val="68949504"/>
        <c:axId val="43241408"/>
      </c:barChart>
      <c:catAx>
        <c:axId val="68949504"/>
        <c:scaling>
          <c:orientation val="minMax"/>
        </c:scaling>
        <c:delete val="0"/>
        <c:axPos val="b"/>
        <c:majorTickMark val="none"/>
        <c:minorTickMark val="none"/>
        <c:tickLblPos val="low"/>
        <c:txPr>
          <a:bodyPr/>
          <a:lstStyle/>
          <a:p>
            <a:pPr>
              <a:defRPr sz="1600"/>
            </a:pPr>
            <a:endParaRPr lang="en-US"/>
          </a:p>
        </c:txPr>
        <c:crossAx val="43241408"/>
        <c:crossesAt val="0"/>
        <c:auto val="1"/>
        <c:lblAlgn val="ctr"/>
        <c:lblOffset val="100"/>
        <c:noMultiLvlLbl val="0"/>
      </c:catAx>
      <c:valAx>
        <c:axId val="43241408"/>
        <c:scaling>
          <c:orientation val="minMax"/>
          <c:max val="2"/>
          <c:min val="-2"/>
        </c:scaling>
        <c:delete val="0"/>
        <c:axPos val="l"/>
        <c:majorGridlines/>
        <c:numFmt formatCode="0.0" sourceLinked="0"/>
        <c:majorTickMark val="none"/>
        <c:minorTickMark val="none"/>
        <c:tickLblPos val="low"/>
        <c:spPr>
          <a:ln w="9525">
            <a:noFill/>
          </a:ln>
        </c:spPr>
        <c:txPr>
          <a:bodyPr/>
          <a:lstStyle/>
          <a:p>
            <a:pPr>
              <a:defRPr sz="1600"/>
            </a:pPr>
            <a:endParaRPr lang="en-US"/>
          </a:p>
        </c:txPr>
        <c:crossAx val="68949504"/>
        <c:crosses val="autoZero"/>
        <c:crossBetween val="between"/>
      </c:valAx>
    </c:plotArea>
    <c:legend>
      <c:legendPos val="b"/>
      <c:layout/>
      <c:overlay val="0"/>
      <c:txPr>
        <a:bodyPr/>
        <a:lstStyle/>
        <a:p>
          <a:pPr>
            <a:defRPr sz="1800"/>
          </a:pPr>
          <a:endParaRPr lang="en-US"/>
        </a:p>
      </c:txPr>
    </c:legend>
    <c:plotVisOnly val="1"/>
    <c:dispBlanksAs val="gap"/>
    <c:showDLblsOverMax val="0"/>
  </c:chart>
  <c:spPr>
    <a:ln>
      <a:solidFill>
        <a:schemeClr val="tx2"/>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1781859-C6FA-4A87-9C7F-E2C16DB6B048}" type="datetimeFigureOut">
              <a:rPr lang="en-US" smtClean="0"/>
              <a:t>11/10/2015</a:t>
            </a:fld>
            <a:endParaRPr lang="en-US"/>
          </a:p>
        </p:txBody>
      </p:sp>
      <p:sp>
        <p:nvSpPr>
          <p:cNvPr id="4" name="Slide Image Placeholder 3"/>
          <p:cNvSpPr>
            <a:spLocks noGrp="1" noRot="1" noChangeAspect="1"/>
          </p:cNvSpPr>
          <p:nvPr>
            <p:ph type="sldImg" idx="2"/>
          </p:nvPr>
        </p:nvSpPr>
        <p:spPr>
          <a:xfrm>
            <a:off x="1762125" y="696913"/>
            <a:ext cx="348615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27BA992E-A637-4E12-9C6A-BE888484D2FD}" type="slidenum">
              <a:rPr lang="en-US" smtClean="0"/>
              <a:t>‹#›</a:t>
            </a:fld>
            <a:endParaRPr lang="en-US"/>
          </a:p>
        </p:txBody>
      </p:sp>
    </p:spTree>
    <p:extLst>
      <p:ext uri="{BB962C8B-B14F-4D97-AF65-F5344CB8AC3E}">
        <p14:creationId xmlns:p14="http://schemas.microsoft.com/office/powerpoint/2010/main" val="338629117"/>
      </p:ext>
    </p:extLst>
  </p:cSld>
  <p:clrMap bg1="lt1" tx1="dk1" bg2="lt2" tx2="dk2" accent1="accent1" accent2="accent2" accent3="accent3" accent4="accent4" accent5="accent5" accent6="accent6" hlink="hlink" folHlink="folHlink"/>
  <p:notesStyle>
    <a:lvl1pPr marL="0" algn="l" defTabSz="990570" rtl="0" eaLnBrk="1" latinLnBrk="0" hangingPunct="1">
      <a:defRPr sz="1300" kern="1200">
        <a:solidFill>
          <a:schemeClr val="tx1"/>
        </a:solidFill>
        <a:latin typeface="+mn-lt"/>
        <a:ea typeface="+mn-ea"/>
        <a:cs typeface="+mn-cs"/>
      </a:defRPr>
    </a:lvl1pPr>
    <a:lvl2pPr marL="495285" algn="l" defTabSz="990570" rtl="0" eaLnBrk="1" latinLnBrk="0" hangingPunct="1">
      <a:defRPr sz="1300" kern="1200">
        <a:solidFill>
          <a:schemeClr val="tx1"/>
        </a:solidFill>
        <a:latin typeface="+mn-lt"/>
        <a:ea typeface="+mn-ea"/>
        <a:cs typeface="+mn-cs"/>
      </a:defRPr>
    </a:lvl2pPr>
    <a:lvl3pPr marL="990570" algn="l" defTabSz="990570" rtl="0" eaLnBrk="1" latinLnBrk="0" hangingPunct="1">
      <a:defRPr sz="1300" kern="1200">
        <a:solidFill>
          <a:schemeClr val="tx1"/>
        </a:solidFill>
        <a:latin typeface="+mn-lt"/>
        <a:ea typeface="+mn-ea"/>
        <a:cs typeface="+mn-cs"/>
      </a:defRPr>
    </a:lvl3pPr>
    <a:lvl4pPr marL="1485854" algn="l" defTabSz="990570" rtl="0" eaLnBrk="1" latinLnBrk="0" hangingPunct="1">
      <a:defRPr sz="1300" kern="1200">
        <a:solidFill>
          <a:schemeClr val="tx1"/>
        </a:solidFill>
        <a:latin typeface="+mn-lt"/>
        <a:ea typeface="+mn-ea"/>
        <a:cs typeface="+mn-cs"/>
      </a:defRPr>
    </a:lvl4pPr>
    <a:lvl5pPr marL="1981139" algn="l" defTabSz="990570" rtl="0" eaLnBrk="1" latinLnBrk="0" hangingPunct="1">
      <a:defRPr sz="1300" kern="1200">
        <a:solidFill>
          <a:schemeClr val="tx1"/>
        </a:solidFill>
        <a:latin typeface="+mn-lt"/>
        <a:ea typeface="+mn-ea"/>
        <a:cs typeface="+mn-cs"/>
      </a:defRPr>
    </a:lvl5pPr>
    <a:lvl6pPr marL="2476424" algn="l" defTabSz="990570" rtl="0" eaLnBrk="1" latinLnBrk="0" hangingPunct="1">
      <a:defRPr sz="1300" kern="1200">
        <a:solidFill>
          <a:schemeClr val="tx1"/>
        </a:solidFill>
        <a:latin typeface="+mn-lt"/>
        <a:ea typeface="+mn-ea"/>
        <a:cs typeface="+mn-cs"/>
      </a:defRPr>
    </a:lvl6pPr>
    <a:lvl7pPr marL="2971709" algn="l" defTabSz="990570" rtl="0" eaLnBrk="1" latinLnBrk="0" hangingPunct="1">
      <a:defRPr sz="1300" kern="1200">
        <a:solidFill>
          <a:schemeClr val="tx1"/>
        </a:solidFill>
        <a:latin typeface="+mn-lt"/>
        <a:ea typeface="+mn-ea"/>
        <a:cs typeface="+mn-cs"/>
      </a:defRPr>
    </a:lvl7pPr>
    <a:lvl8pPr marL="3466993" algn="l" defTabSz="990570" rtl="0" eaLnBrk="1" latinLnBrk="0" hangingPunct="1">
      <a:defRPr sz="1300" kern="1200">
        <a:solidFill>
          <a:schemeClr val="tx1"/>
        </a:solidFill>
        <a:latin typeface="+mn-lt"/>
        <a:ea typeface="+mn-ea"/>
        <a:cs typeface="+mn-cs"/>
      </a:defRPr>
    </a:lvl8pPr>
    <a:lvl9pPr marL="3962278" algn="l" defTabSz="99057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2125" y="696913"/>
            <a:ext cx="348615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BA992E-A637-4E12-9C6A-BE888484D2FD}" type="slidenum">
              <a:rPr lang="en-US" smtClean="0"/>
              <a:t>1</a:t>
            </a:fld>
            <a:endParaRPr lang="en-US"/>
          </a:p>
        </p:txBody>
      </p:sp>
    </p:spTree>
    <p:extLst>
      <p:ext uri="{BB962C8B-B14F-4D97-AF65-F5344CB8AC3E}">
        <p14:creationId xmlns:p14="http://schemas.microsoft.com/office/powerpoint/2010/main" val="3323755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2675996" y="11887200"/>
            <a:ext cx="30311329" cy="5943600"/>
          </a:xfrm>
        </p:spPr>
        <p:txBody>
          <a:bodyPr/>
          <a:lstStyle>
            <a:lvl1pPr>
              <a:defRPr/>
            </a:lvl1pPr>
          </a:lstStyle>
          <a:p>
            <a:pPr lvl="0"/>
            <a:r>
              <a:rPr lang="en-US" noProof="0" smtClean="0"/>
              <a:t>Click to edit Master title style</a:t>
            </a:r>
          </a:p>
        </p:txBody>
      </p:sp>
      <p:sp>
        <p:nvSpPr>
          <p:cNvPr id="51203" name="Rectangle 3"/>
          <p:cNvSpPr>
            <a:spLocks noGrp="1" noChangeArrowheads="1"/>
          </p:cNvSpPr>
          <p:nvPr>
            <p:ph type="subTitle" idx="1"/>
          </p:nvPr>
        </p:nvSpPr>
        <p:spPr>
          <a:xfrm>
            <a:off x="5348552" y="20206695"/>
            <a:ext cx="24964496" cy="9116616"/>
          </a:xfrm>
        </p:spPr>
        <p:txBody>
          <a:bodyPr/>
          <a:lstStyle>
            <a:lvl1pPr marL="0" indent="0" algn="ctr">
              <a:buFontTx/>
              <a:buNone/>
              <a:defRPr/>
            </a:lvl1pPr>
          </a:lstStyle>
          <a:p>
            <a:pPr lvl="0"/>
            <a:r>
              <a:rPr lang="en-US" noProof="0" smtClean="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DCD3E6-D9D4-4739-97F1-BE4B34065AE7}" type="slidenum">
              <a:rPr lang="en-US"/>
              <a:pPr>
                <a:defRPr/>
              </a:pPr>
              <a:t>‹#›</a:t>
            </a:fld>
            <a:endParaRPr lang="en-US"/>
          </a:p>
        </p:txBody>
      </p:sp>
    </p:spTree>
    <p:extLst>
      <p:ext uri="{BB962C8B-B14F-4D97-AF65-F5344CB8AC3E}">
        <p14:creationId xmlns:p14="http://schemas.microsoft.com/office/powerpoint/2010/main" val="3948257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1B62EC-8C3D-4E2C-A508-FABC874530CB}" type="slidenum">
              <a:rPr lang="en-US"/>
              <a:pPr>
                <a:defRPr/>
              </a:pPr>
              <a:t>‹#›</a:t>
            </a:fld>
            <a:endParaRPr lang="en-US"/>
          </a:p>
        </p:txBody>
      </p:sp>
    </p:spTree>
    <p:extLst>
      <p:ext uri="{BB962C8B-B14F-4D97-AF65-F5344CB8AC3E}">
        <p14:creationId xmlns:p14="http://schemas.microsoft.com/office/powerpoint/2010/main" val="3220359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409924" y="3170439"/>
            <a:ext cx="7577402" cy="28528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75997" y="3170439"/>
            <a:ext cx="22568827" cy="28528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C15A17-6F80-46AC-91EF-445F7842E6C7}" type="slidenum">
              <a:rPr lang="en-US"/>
              <a:pPr>
                <a:defRPr/>
              </a:pPr>
              <a:t>‹#›</a:t>
            </a:fld>
            <a:endParaRPr lang="en-US"/>
          </a:p>
        </p:txBody>
      </p:sp>
    </p:spTree>
    <p:extLst>
      <p:ext uri="{BB962C8B-B14F-4D97-AF65-F5344CB8AC3E}">
        <p14:creationId xmlns:p14="http://schemas.microsoft.com/office/powerpoint/2010/main" val="2739877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75996" y="3170437"/>
            <a:ext cx="30311329" cy="594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675996" y="10300696"/>
            <a:ext cx="15072254" cy="213985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17913356" y="10300695"/>
            <a:ext cx="15073975" cy="105741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17913356" y="21122485"/>
            <a:ext cx="15073975" cy="105767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78CE7869-3570-402D-ACD7-8B2460B5218A}" type="slidenum">
              <a:rPr lang="en-US"/>
              <a:pPr>
                <a:defRPr/>
              </a:pPr>
              <a:t>‹#›</a:t>
            </a:fld>
            <a:endParaRPr lang="en-US"/>
          </a:p>
        </p:txBody>
      </p:sp>
    </p:spTree>
    <p:extLst>
      <p:ext uri="{BB962C8B-B14F-4D97-AF65-F5344CB8AC3E}">
        <p14:creationId xmlns:p14="http://schemas.microsoft.com/office/powerpoint/2010/main" val="3404036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29B98CF-E5C0-46C3-A12D-34477FDBD3DC}" type="slidenum">
              <a:rPr lang="en-US" smtClean="0"/>
              <a:pPr>
                <a:defRPr/>
              </a:pPr>
              <a:t>‹#›</a:t>
            </a:fld>
            <a:endParaRPr lang="en-US"/>
          </a:p>
        </p:txBody>
      </p:sp>
    </p:spTree>
    <p:extLst>
      <p:ext uri="{BB962C8B-B14F-4D97-AF65-F5344CB8AC3E}">
        <p14:creationId xmlns:p14="http://schemas.microsoft.com/office/powerpoint/2010/main" val="2590963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74278" y="11077180"/>
            <a:ext cx="30313048" cy="7646194"/>
          </a:xfrm>
        </p:spPr>
        <p:txBody>
          <a:bodyPr/>
          <a:lstStyle/>
          <a:p>
            <a:r>
              <a:rPr lang="en-US" smtClean="0"/>
              <a:t>Click to edit Master title style</a:t>
            </a:r>
            <a:endParaRPr lang="en-US"/>
          </a:p>
        </p:txBody>
      </p:sp>
      <p:sp>
        <p:nvSpPr>
          <p:cNvPr id="3" name="Subtitle 2"/>
          <p:cNvSpPr>
            <a:spLocks noGrp="1"/>
          </p:cNvSpPr>
          <p:nvPr>
            <p:ph type="subTitle" idx="1"/>
          </p:nvPr>
        </p:nvSpPr>
        <p:spPr>
          <a:xfrm>
            <a:off x="5348552" y="20209274"/>
            <a:ext cx="24964496" cy="9111456"/>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AD3D4E-3D38-4B5E-A434-0932C0377948}"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2787172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D3D4E-3D38-4B5E-A434-0932C0377948}"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2335768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17020" y="22915366"/>
            <a:ext cx="30313048" cy="7083822"/>
          </a:xfrm>
        </p:spPr>
        <p:txBody>
          <a:bodyPr anchor="t"/>
          <a:lstStyle>
            <a:lvl1pPr algn="l">
              <a:defRPr sz="4300" b="1" cap="all"/>
            </a:lvl1pPr>
          </a:lstStyle>
          <a:p>
            <a:r>
              <a:rPr lang="en-US" smtClean="0"/>
              <a:t>Click to edit Master title style</a:t>
            </a:r>
            <a:endParaRPr lang="en-US"/>
          </a:p>
        </p:txBody>
      </p:sp>
      <p:sp>
        <p:nvSpPr>
          <p:cNvPr id="3" name="Text Placeholder 2"/>
          <p:cNvSpPr>
            <a:spLocks noGrp="1"/>
          </p:cNvSpPr>
          <p:nvPr>
            <p:ph type="body" idx="1"/>
          </p:nvPr>
        </p:nvSpPr>
        <p:spPr>
          <a:xfrm>
            <a:off x="2817020" y="15114391"/>
            <a:ext cx="30313048" cy="7800975"/>
          </a:xfrm>
        </p:spPr>
        <p:txBody>
          <a:bodyPr anchor="b"/>
          <a:lstStyle>
            <a:lvl1pPr marL="0" indent="0">
              <a:buNone/>
              <a:defRPr sz="2200">
                <a:solidFill>
                  <a:schemeClr val="tx1">
                    <a:tint val="75000"/>
                  </a:schemeClr>
                </a:solidFill>
              </a:defRPr>
            </a:lvl1pPr>
            <a:lvl2pPr marL="495285" indent="0">
              <a:buNone/>
              <a:defRPr sz="1900">
                <a:solidFill>
                  <a:schemeClr val="tx1">
                    <a:tint val="75000"/>
                  </a:schemeClr>
                </a:solidFill>
              </a:defRPr>
            </a:lvl2pPr>
            <a:lvl3pPr marL="990570" indent="0">
              <a:buNone/>
              <a:defRPr sz="1700">
                <a:solidFill>
                  <a:schemeClr val="tx1">
                    <a:tint val="75000"/>
                  </a:schemeClr>
                </a:solidFill>
              </a:defRPr>
            </a:lvl3pPr>
            <a:lvl4pPr marL="1485854" indent="0">
              <a:buNone/>
              <a:defRPr sz="1500">
                <a:solidFill>
                  <a:schemeClr val="tx1">
                    <a:tint val="75000"/>
                  </a:schemeClr>
                </a:solidFill>
              </a:defRPr>
            </a:lvl4pPr>
            <a:lvl5pPr marL="1981139" indent="0">
              <a:buNone/>
              <a:defRPr sz="1500">
                <a:solidFill>
                  <a:schemeClr val="tx1">
                    <a:tint val="75000"/>
                  </a:schemeClr>
                </a:solidFill>
              </a:defRPr>
            </a:lvl5pPr>
            <a:lvl6pPr marL="2476424" indent="0">
              <a:buNone/>
              <a:defRPr sz="1500">
                <a:solidFill>
                  <a:schemeClr val="tx1">
                    <a:tint val="75000"/>
                  </a:schemeClr>
                </a:solidFill>
              </a:defRPr>
            </a:lvl6pPr>
            <a:lvl7pPr marL="2971709" indent="0">
              <a:buNone/>
              <a:defRPr sz="1500">
                <a:solidFill>
                  <a:schemeClr val="tx1">
                    <a:tint val="75000"/>
                  </a:schemeClr>
                </a:solidFill>
              </a:defRPr>
            </a:lvl7pPr>
            <a:lvl8pPr marL="3466993" indent="0">
              <a:buNone/>
              <a:defRPr sz="1500">
                <a:solidFill>
                  <a:schemeClr val="tx1">
                    <a:tint val="75000"/>
                  </a:schemeClr>
                </a:solidFill>
              </a:defRPr>
            </a:lvl8pPr>
            <a:lvl9pPr marL="3962278"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AD3D4E-3D38-4B5E-A434-0932C0377948}"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39066068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83424" y="8322073"/>
            <a:ext cx="15964826" cy="23534490"/>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7913350" y="8322073"/>
            <a:ext cx="15964827" cy="23534490"/>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AD3D4E-3D38-4B5E-A434-0932C0377948}" type="datetimeFigureOut">
              <a:rPr lang="en-US" smtClean="0"/>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2823238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783430" y="7981557"/>
            <a:ext cx="15756731" cy="3327797"/>
          </a:xfrm>
        </p:spPr>
        <p:txBody>
          <a:bodyPr anchor="b"/>
          <a:lstStyle>
            <a:lvl1pPr marL="0" indent="0">
              <a:buNone/>
              <a:defRPr sz="2600" b="1"/>
            </a:lvl1pPr>
            <a:lvl2pPr marL="495285" indent="0">
              <a:buNone/>
              <a:defRPr sz="2200" b="1"/>
            </a:lvl2pPr>
            <a:lvl3pPr marL="990570" indent="0">
              <a:buNone/>
              <a:defRPr sz="1900" b="1"/>
            </a:lvl3pPr>
            <a:lvl4pPr marL="1485854" indent="0">
              <a:buNone/>
              <a:defRPr sz="1700" b="1"/>
            </a:lvl4pPr>
            <a:lvl5pPr marL="1981139" indent="0">
              <a:buNone/>
              <a:defRPr sz="1700" b="1"/>
            </a:lvl5pPr>
            <a:lvl6pPr marL="2476424" indent="0">
              <a:buNone/>
              <a:defRPr sz="1700" b="1"/>
            </a:lvl6pPr>
            <a:lvl7pPr marL="2971709" indent="0">
              <a:buNone/>
              <a:defRPr sz="1700" b="1"/>
            </a:lvl7pPr>
            <a:lvl8pPr marL="3466993" indent="0">
              <a:buNone/>
              <a:defRPr sz="1700" b="1"/>
            </a:lvl8pPr>
            <a:lvl9pPr marL="3962278"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1783430" y="11309350"/>
            <a:ext cx="15756731" cy="2054721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116290" y="7981557"/>
            <a:ext cx="15761891" cy="3327797"/>
          </a:xfrm>
        </p:spPr>
        <p:txBody>
          <a:bodyPr anchor="b"/>
          <a:lstStyle>
            <a:lvl1pPr marL="0" indent="0">
              <a:buNone/>
              <a:defRPr sz="2600" b="1"/>
            </a:lvl1pPr>
            <a:lvl2pPr marL="495285" indent="0">
              <a:buNone/>
              <a:defRPr sz="2200" b="1"/>
            </a:lvl2pPr>
            <a:lvl3pPr marL="990570" indent="0">
              <a:buNone/>
              <a:defRPr sz="1900" b="1"/>
            </a:lvl3pPr>
            <a:lvl4pPr marL="1485854" indent="0">
              <a:buNone/>
              <a:defRPr sz="1700" b="1"/>
            </a:lvl4pPr>
            <a:lvl5pPr marL="1981139" indent="0">
              <a:buNone/>
              <a:defRPr sz="1700" b="1"/>
            </a:lvl5pPr>
            <a:lvl6pPr marL="2476424" indent="0">
              <a:buNone/>
              <a:defRPr sz="1700" b="1"/>
            </a:lvl6pPr>
            <a:lvl7pPr marL="2971709" indent="0">
              <a:buNone/>
              <a:defRPr sz="1700" b="1"/>
            </a:lvl7pPr>
            <a:lvl8pPr marL="3466993" indent="0">
              <a:buNone/>
              <a:defRPr sz="1700" b="1"/>
            </a:lvl8pPr>
            <a:lvl9pPr marL="3962278"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18116290" y="11309350"/>
            <a:ext cx="15761891" cy="2054721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AD3D4E-3D38-4B5E-A434-0932C0377948}" type="datetimeFigureOut">
              <a:rPr lang="en-US" smtClean="0"/>
              <a:t>11/10/2015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35939610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AD3D4E-3D38-4B5E-A434-0932C0377948}" type="datetimeFigureOut">
              <a:rPr lang="en-US" smtClean="0"/>
              <a:t>11/10/2015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1873624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7648661-A0AF-4635-8D9C-9BD053BCEFA7}" type="slidenum">
              <a:rPr lang="en-US"/>
              <a:pPr>
                <a:defRPr/>
              </a:pPr>
              <a:t>‹#›</a:t>
            </a:fld>
            <a:endParaRPr lang="en-US"/>
          </a:p>
        </p:txBody>
      </p:sp>
    </p:spTree>
    <p:extLst>
      <p:ext uri="{BB962C8B-B14F-4D97-AF65-F5344CB8AC3E}">
        <p14:creationId xmlns:p14="http://schemas.microsoft.com/office/powerpoint/2010/main" val="34522454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AD3D4E-3D38-4B5E-A434-0932C0377948}" type="datetimeFigureOut">
              <a:rPr lang="en-US" smtClean="0"/>
              <a:t>11/10/2015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669935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83429" y="1418832"/>
            <a:ext cx="11732419" cy="6044209"/>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13942353" y="1418830"/>
            <a:ext cx="19935825" cy="30437734"/>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783429" y="7463039"/>
            <a:ext cx="11732419" cy="24393525"/>
          </a:xfrm>
        </p:spPr>
        <p:txBody>
          <a:bodyPr/>
          <a:lstStyle>
            <a:lvl1pPr marL="0" indent="0">
              <a:buNone/>
              <a:defRPr sz="1500"/>
            </a:lvl1pPr>
            <a:lvl2pPr marL="495285" indent="0">
              <a:buNone/>
              <a:defRPr sz="1300"/>
            </a:lvl2pPr>
            <a:lvl3pPr marL="990570" indent="0">
              <a:buNone/>
              <a:defRPr sz="1100"/>
            </a:lvl3pPr>
            <a:lvl4pPr marL="1485854" indent="0">
              <a:buNone/>
              <a:defRPr sz="1000"/>
            </a:lvl4pPr>
            <a:lvl5pPr marL="1981139" indent="0">
              <a:buNone/>
              <a:defRPr sz="1000"/>
            </a:lvl5pPr>
            <a:lvl6pPr marL="2476424" indent="0">
              <a:buNone/>
              <a:defRPr sz="1000"/>
            </a:lvl6pPr>
            <a:lvl7pPr marL="2971709" indent="0">
              <a:buNone/>
              <a:defRPr sz="1000"/>
            </a:lvl7pPr>
            <a:lvl8pPr marL="3466993" indent="0">
              <a:buNone/>
              <a:defRPr sz="1000"/>
            </a:lvl8pPr>
            <a:lvl9pPr marL="3962278"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D3D4E-3D38-4B5E-A434-0932C0377948}" type="datetimeFigureOut">
              <a:rPr lang="en-US" smtClean="0"/>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34659503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9235" y="24963639"/>
            <a:ext cx="21397648" cy="2946004"/>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6989235" y="3185916"/>
            <a:ext cx="21397648" cy="21398507"/>
          </a:xfrm>
        </p:spPr>
        <p:txBody>
          <a:bodyPr/>
          <a:lstStyle>
            <a:lvl1pPr marL="0" indent="0">
              <a:buNone/>
              <a:defRPr sz="3500"/>
            </a:lvl1pPr>
            <a:lvl2pPr marL="495285" indent="0">
              <a:buNone/>
              <a:defRPr sz="3000"/>
            </a:lvl2pPr>
            <a:lvl3pPr marL="990570" indent="0">
              <a:buNone/>
              <a:defRPr sz="2600"/>
            </a:lvl3pPr>
            <a:lvl4pPr marL="1485854" indent="0">
              <a:buNone/>
              <a:defRPr sz="2200"/>
            </a:lvl4pPr>
            <a:lvl5pPr marL="1981139" indent="0">
              <a:buNone/>
              <a:defRPr sz="2200"/>
            </a:lvl5pPr>
            <a:lvl6pPr marL="2476424" indent="0">
              <a:buNone/>
              <a:defRPr sz="2200"/>
            </a:lvl6pPr>
            <a:lvl7pPr marL="2971709" indent="0">
              <a:buNone/>
              <a:defRPr sz="2200"/>
            </a:lvl7pPr>
            <a:lvl8pPr marL="3466993" indent="0">
              <a:buNone/>
              <a:defRPr sz="2200"/>
            </a:lvl8pPr>
            <a:lvl9pPr marL="3962278" indent="0">
              <a:buNone/>
              <a:defRPr sz="2200"/>
            </a:lvl9pPr>
          </a:lstStyle>
          <a:p>
            <a:endParaRPr lang="en-US"/>
          </a:p>
        </p:txBody>
      </p:sp>
      <p:sp>
        <p:nvSpPr>
          <p:cNvPr id="4" name="Text Placeholder 3"/>
          <p:cNvSpPr>
            <a:spLocks noGrp="1"/>
          </p:cNvSpPr>
          <p:nvPr>
            <p:ph type="body" sz="half" idx="2"/>
          </p:nvPr>
        </p:nvSpPr>
        <p:spPr>
          <a:xfrm>
            <a:off x="6989235" y="27909641"/>
            <a:ext cx="21397648" cy="4186832"/>
          </a:xfrm>
        </p:spPr>
        <p:txBody>
          <a:bodyPr/>
          <a:lstStyle>
            <a:lvl1pPr marL="0" indent="0">
              <a:buNone/>
              <a:defRPr sz="1500"/>
            </a:lvl1pPr>
            <a:lvl2pPr marL="495285" indent="0">
              <a:buNone/>
              <a:defRPr sz="1300"/>
            </a:lvl2pPr>
            <a:lvl3pPr marL="990570" indent="0">
              <a:buNone/>
              <a:defRPr sz="1100"/>
            </a:lvl3pPr>
            <a:lvl4pPr marL="1485854" indent="0">
              <a:buNone/>
              <a:defRPr sz="1000"/>
            </a:lvl4pPr>
            <a:lvl5pPr marL="1981139" indent="0">
              <a:buNone/>
              <a:defRPr sz="1000"/>
            </a:lvl5pPr>
            <a:lvl6pPr marL="2476424" indent="0">
              <a:buNone/>
              <a:defRPr sz="1000"/>
            </a:lvl6pPr>
            <a:lvl7pPr marL="2971709" indent="0">
              <a:buNone/>
              <a:defRPr sz="1000"/>
            </a:lvl7pPr>
            <a:lvl8pPr marL="3466993" indent="0">
              <a:buNone/>
              <a:defRPr sz="1000"/>
            </a:lvl8pPr>
            <a:lvl9pPr marL="3962278"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D3D4E-3D38-4B5E-A434-0932C0377948}" type="datetimeFigureOut">
              <a:rPr lang="en-US" smtClean="0"/>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16842882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D3D4E-3D38-4B5E-A434-0932C0377948}"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14038114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855354" y="1429151"/>
            <a:ext cx="8022829" cy="3042741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83426" y="1429151"/>
            <a:ext cx="23906823" cy="3042741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D3D4E-3D38-4B5E-A434-0932C0377948}"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F8E67-BC51-46D5-95E5-430C2C621397}" type="slidenum">
              <a:rPr lang="en-US" smtClean="0"/>
              <a:t>‹#›</a:t>
            </a:fld>
            <a:endParaRPr lang="en-US"/>
          </a:p>
        </p:txBody>
      </p:sp>
    </p:spTree>
    <p:extLst>
      <p:ext uri="{BB962C8B-B14F-4D97-AF65-F5344CB8AC3E}">
        <p14:creationId xmlns:p14="http://schemas.microsoft.com/office/powerpoint/2010/main" val="2817538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17020" y="22915366"/>
            <a:ext cx="30313048" cy="7083822"/>
          </a:xfrm>
        </p:spPr>
        <p:txBody>
          <a:bodyPr anchor="t"/>
          <a:lstStyle>
            <a:lvl1pPr algn="l">
              <a:defRPr sz="4300" b="1" cap="all"/>
            </a:lvl1pPr>
          </a:lstStyle>
          <a:p>
            <a:r>
              <a:rPr lang="en-US" smtClean="0"/>
              <a:t>Click to edit Master title style</a:t>
            </a:r>
            <a:endParaRPr lang="en-US"/>
          </a:p>
        </p:txBody>
      </p:sp>
      <p:sp>
        <p:nvSpPr>
          <p:cNvPr id="3" name="Text Placeholder 2"/>
          <p:cNvSpPr>
            <a:spLocks noGrp="1"/>
          </p:cNvSpPr>
          <p:nvPr>
            <p:ph type="body" idx="1"/>
          </p:nvPr>
        </p:nvSpPr>
        <p:spPr>
          <a:xfrm>
            <a:off x="2817020" y="15114391"/>
            <a:ext cx="30313048" cy="7800975"/>
          </a:xfrm>
        </p:spPr>
        <p:txBody>
          <a:bodyPr anchor="b"/>
          <a:lstStyle>
            <a:lvl1pPr marL="0" indent="0">
              <a:buNone/>
              <a:defRPr sz="2200"/>
            </a:lvl1pPr>
            <a:lvl2pPr marL="495285" indent="0">
              <a:buNone/>
              <a:defRPr sz="1900"/>
            </a:lvl2pPr>
            <a:lvl3pPr marL="990570" indent="0">
              <a:buNone/>
              <a:defRPr sz="1700"/>
            </a:lvl3pPr>
            <a:lvl4pPr marL="1485854" indent="0">
              <a:buNone/>
              <a:defRPr sz="1500"/>
            </a:lvl4pPr>
            <a:lvl5pPr marL="1981139" indent="0">
              <a:buNone/>
              <a:defRPr sz="1500"/>
            </a:lvl5pPr>
            <a:lvl6pPr marL="2476424" indent="0">
              <a:buNone/>
              <a:defRPr sz="1500"/>
            </a:lvl6pPr>
            <a:lvl7pPr marL="2971709" indent="0">
              <a:buNone/>
              <a:defRPr sz="1500"/>
            </a:lvl7pPr>
            <a:lvl8pPr marL="3466993" indent="0">
              <a:buNone/>
              <a:defRPr sz="1500"/>
            </a:lvl8pPr>
            <a:lvl9pPr marL="3962278" indent="0">
              <a:buNone/>
              <a:defRPr sz="15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FF3EDB-1028-4C94-8C4F-5E0170B91213}" type="slidenum">
              <a:rPr lang="en-US"/>
              <a:pPr>
                <a:defRPr/>
              </a:pPr>
              <a:t>‹#›</a:t>
            </a:fld>
            <a:endParaRPr lang="en-US"/>
          </a:p>
        </p:txBody>
      </p:sp>
    </p:spTree>
    <p:extLst>
      <p:ext uri="{BB962C8B-B14F-4D97-AF65-F5344CB8AC3E}">
        <p14:creationId xmlns:p14="http://schemas.microsoft.com/office/powerpoint/2010/main" val="2513194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75996" y="10300696"/>
            <a:ext cx="15072254" cy="21398507"/>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7913356" y="10300696"/>
            <a:ext cx="15073975" cy="21398507"/>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52A816-EDFC-412A-B9DE-DA2A8E219BA2}" type="slidenum">
              <a:rPr lang="en-US"/>
              <a:pPr>
                <a:defRPr/>
              </a:pPr>
              <a:t>‹#›</a:t>
            </a:fld>
            <a:endParaRPr lang="en-US"/>
          </a:p>
        </p:txBody>
      </p:sp>
    </p:spTree>
    <p:extLst>
      <p:ext uri="{BB962C8B-B14F-4D97-AF65-F5344CB8AC3E}">
        <p14:creationId xmlns:p14="http://schemas.microsoft.com/office/powerpoint/2010/main" val="30901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83426" y="1429145"/>
            <a:ext cx="32094752" cy="5943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783430" y="7981557"/>
            <a:ext cx="15756731" cy="3327797"/>
          </a:xfrm>
        </p:spPr>
        <p:txBody>
          <a:bodyPr anchor="b"/>
          <a:lstStyle>
            <a:lvl1pPr marL="0" indent="0">
              <a:buNone/>
              <a:defRPr sz="2600" b="1"/>
            </a:lvl1pPr>
            <a:lvl2pPr marL="495285" indent="0">
              <a:buNone/>
              <a:defRPr sz="2200" b="1"/>
            </a:lvl2pPr>
            <a:lvl3pPr marL="990570" indent="0">
              <a:buNone/>
              <a:defRPr sz="1900" b="1"/>
            </a:lvl3pPr>
            <a:lvl4pPr marL="1485854" indent="0">
              <a:buNone/>
              <a:defRPr sz="1700" b="1"/>
            </a:lvl4pPr>
            <a:lvl5pPr marL="1981139" indent="0">
              <a:buNone/>
              <a:defRPr sz="1700" b="1"/>
            </a:lvl5pPr>
            <a:lvl6pPr marL="2476424" indent="0">
              <a:buNone/>
              <a:defRPr sz="1700" b="1"/>
            </a:lvl6pPr>
            <a:lvl7pPr marL="2971709" indent="0">
              <a:buNone/>
              <a:defRPr sz="1700" b="1"/>
            </a:lvl7pPr>
            <a:lvl8pPr marL="3466993" indent="0">
              <a:buNone/>
              <a:defRPr sz="1700" b="1"/>
            </a:lvl8pPr>
            <a:lvl9pPr marL="3962278"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1783430" y="11309350"/>
            <a:ext cx="15756731" cy="2054721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116290" y="7981557"/>
            <a:ext cx="15761891" cy="3327797"/>
          </a:xfrm>
        </p:spPr>
        <p:txBody>
          <a:bodyPr anchor="b"/>
          <a:lstStyle>
            <a:lvl1pPr marL="0" indent="0">
              <a:buNone/>
              <a:defRPr sz="2600" b="1"/>
            </a:lvl1pPr>
            <a:lvl2pPr marL="495285" indent="0">
              <a:buNone/>
              <a:defRPr sz="2200" b="1"/>
            </a:lvl2pPr>
            <a:lvl3pPr marL="990570" indent="0">
              <a:buNone/>
              <a:defRPr sz="1900" b="1"/>
            </a:lvl3pPr>
            <a:lvl4pPr marL="1485854" indent="0">
              <a:buNone/>
              <a:defRPr sz="1700" b="1"/>
            </a:lvl4pPr>
            <a:lvl5pPr marL="1981139" indent="0">
              <a:buNone/>
              <a:defRPr sz="1700" b="1"/>
            </a:lvl5pPr>
            <a:lvl6pPr marL="2476424" indent="0">
              <a:buNone/>
              <a:defRPr sz="1700" b="1"/>
            </a:lvl6pPr>
            <a:lvl7pPr marL="2971709" indent="0">
              <a:buNone/>
              <a:defRPr sz="1700" b="1"/>
            </a:lvl7pPr>
            <a:lvl8pPr marL="3466993" indent="0">
              <a:buNone/>
              <a:defRPr sz="1700" b="1"/>
            </a:lvl8pPr>
            <a:lvl9pPr marL="3962278"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18116290" y="11309350"/>
            <a:ext cx="15761891" cy="2054721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6E7881-7804-4F57-A659-64CF9DFFF511}" type="slidenum">
              <a:rPr lang="en-US"/>
              <a:pPr>
                <a:defRPr/>
              </a:pPr>
              <a:t>‹#›</a:t>
            </a:fld>
            <a:endParaRPr lang="en-US"/>
          </a:p>
        </p:txBody>
      </p:sp>
    </p:spTree>
    <p:extLst>
      <p:ext uri="{BB962C8B-B14F-4D97-AF65-F5344CB8AC3E}">
        <p14:creationId xmlns:p14="http://schemas.microsoft.com/office/powerpoint/2010/main" val="1127984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A40569D-0C6E-43EA-87BC-E33266578C37}" type="slidenum">
              <a:rPr lang="en-US"/>
              <a:pPr>
                <a:defRPr/>
              </a:pPr>
              <a:t>‹#›</a:t>
            </a:fld>
            <a:endParaRPr lang="en-US"/>
          </a:p>
        </p:txBody>
      </p:sp>
    </p:spTree>
    <p:extLst>
      <p:ext uri="{BB962C8B-B14F-4D97-AF65-F5344CB8AC3E}">
        <p14:creationId xmlns:p14="http://schemas.microsoft.com/office/powerpoint/2010/main" val="1415947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0D78E19-B832-435A-8A49-0201BE8D6D17}" type="slidenum">
              <a:rPr lang="en-US"/>
              <a:pPr>
                <a:defRPr/>
              </a:pPr>
              <a:t>‹#›</a:t>
            </a:fld>
            <a:endParaRPr lang="en-US"/>
          </a:p>
        </p:txBody>
      </p:sp>
    </p:spTree>
    <p:extLst>
      <p:ext uri="{BB962C8B-B14F-4D97-AF65-F5344CB8AC3E}">
        <p14:creationId xmlns:p14="http://schemas.microsoft.com/office/powerpoint/2010/main" val="1228001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83429" y="1418832"/>
            <a:ext cx="11732419" cy="6044209"/>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13942353" y="1418830"/>
            <a:ext cx="19935825" cy="30437734"/>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783429" y="7463039"/>
            <a:ext cx="11732419" cy="24393525"/>
          </a:xfrm>
        </p:spPr>
        <p:txBody>
          <a:bodyPr/>
          <a:lstStyle>
            <a:lvl1pPr marL="0" indent="0">
              <a:buNone/>
              <a:defRPr sz="1500"/>
            </a:lvl1pPr>
            <a:lvl2pPr marL="495285" indent="0">
              <a:buNone/>
              <a:defRPr sz="1300"/>
            </a:lvl2pPr>
            <a:lvl3pPr marL="990570" indent="0">
              <a:buNone/>
              <a:defRPr sz="1100"/>
            </a:lvl3pPr>
            <a:lvl4pPr marL="1485854" indent="0">
              <a:buNone/>
              <a:defRPr sz="1000"/>
            </a:lvl4pPr>
            <a:lvl5pPr marL="1981139" indent="0">
              <a:buNone/>
              <a:defRPr sz="1000"/>
            </a:lvl5pPr>
            <a:lvl6pPr marL="2476424" indent="0">
              <a:buNone/>
              <a:defRPr sz="1000"/>
            </a:lvl6pPr>
            <a:lvl7pPr marL="2971709" indent="0">
              <a:buNone/>
              <a:defRPr sz="1000"/>
            </a:lvl7pPr>
            <a:lvl8pPr marL="3466993" indent="0">
              <a:buNone/>
              <a:defRPr sz="1000"/>
            </a:lvl8pPr>
            <a:lvl9pPr marL="3962278"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B461090-5CCF-4533-8EC9-EC37CDA452CC}" type="slidenum">
              <a:rPr lang="en-US"/>
              <a:pPr>
                <a:defRPr/>
              </a:pPr>
              <a:t>‹#›</a:t>
            </a:fld>
            <a:endParaRPr lang="en-US"/>
          </a:p>
        </p:txBody>
      </p:sp>
    </p:spTree>
    <p:extLst>
      <p:ext uri="{BB962C8B-B14F-4D97-AF65-F5344CB8AC3E}">
        <p14:creationId xmlns:p14="http://schemas.microsoft.com/office/powerpoint/2010/main" val="1852095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9235" y="24963639"/>
            <a:ext cx="21397648" cy="2946004"/>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6989235" y="3185916"/>
            <a:ext cx="21397648" cy="21398507"/>
          </a:xfrm>
        </p:spPr>
        <p:txBody>
          <a:bodyPr/>
          <a:lstStyle>
            <a:lvl1pPr marL="0" indent="0">
              <a:buNone/>
              <a:defRPr sz="3500"/>
            </a:lvl1pPr>
            <a:lvl2pPr marL="495285" indent="0">
              <a:buNone/>
              <a:defRPr sz="3000"/>
            </a:lvl2pPr>
            <a:lvl3pPr marL="990570" indent="0">
              <a:buNone/>
              <a:defRPr sz="2600"/>
            </a:lvl3pPr>
            <a:lvl4pPr marL="1485854" indent="0">
              <a:buNone/>
              <a:defRPr sz="2200"/>
            </a:lvl4pPr>
            <a:lvl5pPr marL="1981139" indent="0">
              <a:buNone/>
              <a:defRPr sz="2200"/>
            </a:lvl5pPr>
            <a:lvl6pPr marL="2476424" indent="0">
              <a:buNone/>
              <a:defRPr sz="2200"/>
            </a:lvl6pPr>
            <a:lvl7pPr marL="2971709" indent="0">
              <a:buNone/>
              <a:defRPr sz="2200"/>
            </a:lvl7pPr>
            <a:lvl8pPr marL="3466993" indent="0">
              <a:buNone/>
              <a:defRPr sz="2200"/>
            </a:lvl8pPr>
            <a:lvl9pPr marL="3962278" indent="0">
              <a:buNone/>
              <a:defRPr sz="2200"/>
            </a:lvl9pPr>
          </a:lstStyle>
          <a:p>
            <a:pPr lvl="0"/>
            <a:endParaRPr lang="en-US" noProof="0" smtClean="0"/>
          </a:p>
        </p:txBody>
      </p:sp>
      <p:sp>
        <p:nvSpPr>
          <p:cNvPr id="4" name="Text Placeholder 3"/>
          <p:cNvSpPr>
            <a:spLocks noGrp="1"/>
          </p:cNvSpPr>
          <p:nvPr>
            <p:ph type="body" sz="half" idx="2"/>
          </p:nvPr>
        </p:nvSpPr>
        <p:spPr>
          <a:xfrm>
            <a:off x="6989235" y="27909641"/>
            <a:ext cx="21397648" cy="4186832"/>
          </a:xfrm>
        </p:spPr>
        <p:txBody>
          <a:bodyPr/>
          <a:lstStyle>
            <a:lvl1pPr marL="0" indent="0">
              <a:buNone/>
              <a:defRPr sz="1500"/>
            </a:lvl1pPr>
            <a:lvl2pPr marL="495285" indent="0">
              <a:buNone/>
              <a:defRPr sz="1300"/>
            </a:lvl2pPr>
            <a:lvl3pPr marL="990570" indent="0">
              <a:buNone/>
              <a:defRPr sz="1100"/>
            </a:lvl3pPr>
            <a:lvl4pPr marL="1485854" indent="0">
              <a:buNone/>
              <a:defRPr sz="1000"/>
            </a:lvl4pPr>
            <a:lvl5pPr marL="1981139" indent="0">
              <a:buNone/>
              <a:defRPr sz="1000"/>
            </a:lvl5pPr>
            <a:lvl6pPr marL="2476424" indent="0">
              <a:buNone/>
              <a:defRPr sz="1000"/>
            </a:lvl6pPr>
            <a:lvl7pPr marL="2971709" indent="0">
              <a:buNone/>
              <a:defRPr sz="1000"/>
            </a:lvl7pPr>
            <a:lvl8pPr marL="3466993" indent="0">
              <a:buNone/>
              <a:defRPr sz="1000"/>
            </a:lvl8pPr>
            <a:lvl9pPr marL="3962278"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9635ED-A918-451E-A7E3-9068579A1F14}" type="slidenum">
              <a:rPr lang="en-US"/>
              <a:pPr>
                <a:defRPr/>
              </a:pPr>
              <a:t>‹#›</a:t>
            </a:fld>
            <a:endParaRPr lang="en-US"/>
          </a:p>
        </p:txBody>
      </p:sp>
    </p:spTree>
    <p:extLst>
      <p:ext uri="{BB962C8B-B14F-4D97-AF65-F5344CB8AC3E}">
        <p14:creationId xmlns:p14="http://schemas.microsoft.com/office/powerpoint/2010/main" val="2288053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675996" y="3170437"/>
            <a:ext cx="30311329"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9583" tIns="169791" rIns="339583" bIns="16979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675996" y="10300696"/>
            <a:ext cx="30311329" cy="21398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9583" tIns="169791" rIns="339583" bIns="16979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180" name="Rectangle 4"/>
          <p:cNvSpPr>
            <a:spLocks noGrp="1" noChangeArrowheads="1"/>
          </p:cNvSpPr>
          <p:nvPr>
            <p:ph type="dt" sz="half" idx="2"/>
          </p:nvPr>
        </p:nvSpPr>
        <p:spPr bwMode="auto">
          <a:xfrm>
            <a:off x="2675996" y="32491166"/>
            <a:ext cx="7429500" cy="237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9583" tIns="169791" rIns="339583" bIns="169791" numCol="1" anchor="t" anchorCtr="0" compatLnSpc="1">
            <a:prstTxWarp prst="textNoShape">
              <a:avLst/>
            </a:prstTxWarp>
          </a:bodyPr>
          <a:lstStyle>
            <a:lvl1pPr defTabSz="3396485">
              <a:defRPr sz="5200">
                <a:ea typeface="+mn-ea"/>
              </a:defRPr>
            </a:lvl1pPr>
          </a:lstStyle>
          <a:p>
            <a:pPr>
              <a:defRPr/>
            </a:pPr>
            <a:endParaRPr lang="en-US"/>
          </a:p>
        </p:txBody>
      </p:sp>
      <p:sp>
        <p:nvSpPr>
          <p:cNvPr id="50181" name="Rectangle 5"/>
          <p:cNvSpPr>
            <a:spLocks noGrp="1" noChangeArrowheads="1"/>
          </p:cNvSpPr>
          <p:nvPr>
            <p:ph type="ftr" sz="quarter" idx="3"/>
          </p:nvPr>
        </p:nvSpPr>
        <p:spPr bwMode="auto">
          <a:xfrm>
            <a:off x="12184725" y="32491166"/>
            <a:ext cx="11293871" cy="237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9583" tIns="169791" rIns="339583" bIns="169791" numCol="1" anchor="t" anchorCtr="0" compatLnSpc="1">
            <a:prstTxWarp prst="textNoShape">
              <a:avLst/>
            </a:prstTxWarp>
          </a:bodyPr>
          <a:lstStyle>
            <a:lvl1pPr algn="ctr" defTabSz="3396485">
              <a:defRPr sz="5200">
                <a:ea typeface="+mn-ea"/>
              </a:defRPr>
            </a:lvl1pPr>
          </a:lstStyle>
          <a:p>
            <a:pPr>
              <a:defRPr/>
            </a:pPr>
            <a:endParaRPr lang="en-US"/>
          </a:p>
        </p:txBody>
      </p:sp>
      <p:sp>
        <p:nvSpPr>
          <p:cNvPr id="50182" name="Rectangle 6"/>
          <p:cNvSpPr>
            <a:spLocks noGrp="1" noChangeArrowheads="1"/>
          </p:cNvSpPr>
          <p:nvPr>
            <p:ph type="sldNum" sz="quarter" idx="4"/>
          </p:nvPr>
        </p:nvSpPr>
        <p:spPr bwMode="auto">
          <a:xfrm>
            <a:off x="25557824" y="32491166"/>
            <a:ext cx="7429500" cy="237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9583" tIns="169791" rIns="339583" bIns="169791" numCol="1" anchor="t" anchorCtr="0" compatLnSpc="1">
            <a:prstTxWarp prst="textNoShape">
              <a:avLst/>
            </a:prstTxWarp>
          </a:bodyPr>
          <a:lstStyle>
            <a:lvl1pPr algn="r" defTabSz="3396485">
              <a:defRPr sz="5200">
                <a:ea typeface="+mn-ea"/>
              </a:defRPr>
            </a:lvl1pPr>
          </a:lstStyle>
          <a:p>
            <a:pPr>
              <a:defRPr/>
            </a:pPr>
            <a:fld id="{129B98CF-E5C0-46C3-A12D-34477FDBD3DC}"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Lst>
  <p:txStyles>
    <p:titleStyle>
      <a:lvl1pPr algn="ctr" defTabSz="3396485" rtl="0" eaLnBrk="0" fontAlgn="base" hangingPunct="0">
        <a:spcBef>
          <a:spcPct val="0"/>
        </a:spcBef>
        <a:spcAft>
          <a:spcPct val="0"/>
        </a:spcAft>
        <a:defRPr sz="16400">
          <a:solidFill>
            <a:schemeClr val="tx2"/>
          </a:solidFill>
          <a:latin typeface="+mj-lt"/>
          <a:ea typeface="+mj-ea"/>
          <a:cs typeface="+mj-cs"/>
        </a:defRPr>
      </a:lvl1pPr>
      <a:lvl2pPr algn="ctr" defTabSz="3396485" rtl="0" eaLnBrk="0" fontAlgn="base" hangingPunct="0">
        <a:spcBef>
          <a:spcPct val="0"/>
        </a:spcBef>
        <a:spcAft>
          <a:spcPct val="0"/>
        </a:spcAft>
        <a:defRPr sz="16400">
          <a:solidFill>
            <a:schemeClr val="tx2"/>
          </a:solidFill>
          <a:latin typeface="Arial" charset="0"/>
          <a:ea typeface="Osaka" pitchFamily="16" charset="-128"/>
        </a:defRPr>
      </a:lvl2pPr>
      <a:lvl3pPr algn="ctr" defTabSz="3396485" rtl="0" eaLnBrk="0" fontAlgn="base" hangingPunct="0">
        <a:spcBef>
          <a:spcPct val="0"/>
        </a:spcBef>
        <a:spcAft>
          <a:spcPct val="0"/>
        </a:spcAft>
        <a:defRPr sz="16400">
          <a:solidFill>
            <a:schemeClr val="tx2"/>
          </a:solidFill>
          <a:latin typeface="Arial" charset="0"/>
          <a:ea typeface="Osaka" pitchFamily="16" charset="-128"/>
        </a:defRPr>
      </a:lvl3pPr>
      <a:lvl4pPr algn="ctr" defTabSz="3396485" rtl="0" eaLnBrk="0" fontAlgn="base" hangingPunct="0">
        <a:spcBef>
          <a:spcPct val="0"/>
        </a:spcBef>
        <a:spcAft>
          <a:spcPct val="0"/>
        </a:spcAft>
        <a:defRPr sz="16400">
          <a:solidFill>
            <a:schemeClr val="tx2"/>
          </a:solidFill>
          <a:latin typeface="Arial" charset="0"/>
          <a:ea typeface="Osaka" pitchFamily="16" charset="-128"/>
        </a:defRPr>
      </a:lvl4pPr>
      <a:lvl5pPr algn="ctr" defTabSz="3396485" rtl="0" eaLnBrk="0" fontAlgn="base" hangingPunct="0">
        <a:spcBef>
          <a:spcPct val="0"/>
        </a:spcBef>
        <a:spcAft>
          <a:spcPct val="0"/>
        </a:spcAft>
        <a:defRPr sz="16400">
          <a:solidFill>
            <a:schemeClr val="tx2"/>
          </a:solidFill>
          <a:latin typeface="Arial" charset="0"/>
          <a:ea typeface="Osaka" pitchFamily="16" charset="-128"/>
        </a:defRPr>
      </a:lvl5pPr>
      <a:lvl6pPr marL="495285" algn="ctr" defTabSz="3396485" rtl="0" fontAlgn="base">
        <a:spcBef>
          <a:spcPct val="0"/>
        </a:spcBef>
        <a:spcAft>
          <a:spcPct val="0"/>
        </a:spcAft>
        <a:defRPr sz="16400">
          <a:solidFill>
            <a:schemeClr val="tx2"/>
          </a:solidFill>
          <a:latin typeface="Arial" charset="0"/>
          <a:ea typeface="Osaka" pitchFamily="16" charset="-128"/>
        </a:defRPr>
      </a:lvl6pPr>
      <a:lvl7pPr marL="990570" algn="ctr" defTabSz="3396485" rtl="0" fontAlgn="base">
        <a:spcBef>
          <a:spcPct val="0"/>
        </a:spcBef>
        <a:spcAft>
          <a:spcPct val="0"/>
        </a:spcAft>
        <a:defRPr sz="16400">
          <a:solidFill>
            <a:schemeClr val="tx2"/>
          </a:solidFill>
          <a:latin typeface="Arial" charset="0"/>
          <a:ea typeface="Osaka" pitchFamily="16" charset="-128"/>
        </a:defRPr>
      </a:lvl7pPr>
      <a:lvl8pPr marL="1485854" algn="ctr" defTabSz="3396485" rtl="0" fontAlgn="base">
        <a:spcBef>
          <a:spcPct val="0"/>
        </a:spcBef>
        <a:spcAft>
          <a:spcPct val="0"/>
        </a:spcAft>
        <a:defRPr sz="16400">
          <a:solidFill>
            <a:schemeClr val="tx2"/>
          </a:solidFill>
          <a:latin typeface="Arial" charset="0"/>
          <a:ea typeface="Osaka" pitchFamily="16" charset="-128"/>
        </a:defRPr>
      </a:lvl8pPr>
      <a:lvl9pPr marL="1981139" algn="ctr" defTabSz="3396485" rtl="0" fontAlgn="base">
        <a:spcBef>
          <a:spcPct val="0"/>
        </a:spcBef>
        <a:spcAft>
          <a:spcPct val="0"/>
        </a:spcAft>
        <a:defRPr sz="16400">
          <a:solidFill>
            <a:schemeClr val="tx2"/>
          </a:solidFill>
          <a:latin typeface="Arial" charset="0"/>
          <a:ea typeface="Osaka" pitchFamily="16" charset="-128"/>
        </a:defRPr>
      </a:lvl9pPr>
    </p:titleStyle>
    <p:bodyStyle>
      <a:lvl1pPr marL="1274327" indent="-1274327" algn="l" defTabSz="3396485" rtl="0" eaLnBrk="0" fontAlgn="base" hangingPunct="0">
        <a:spcBef>
          <a:spcPct val="20000"/>
        </a:spcBef>
        <a:spcAft>
          <a:spcPct val="0"/>
        </a:spcAft>
        <a:buChar char="•"/>
        <a:defRPr sz="11900">
          <a:solidFill>
            <a:schemeClr val="tx1"/>
          </a:solidFill>
          <a:latin typeface="+mn-lt"/>
          <a:ea typeface="+mn-ea"/>
          <a:cs typeface="+mn-cs"/>
        </a:defRPr>
      </a:lvl1pPr>
      <a:lvl2pPr marL="2758461" indent="-1061079" algn="l" defTabSz="3396485" rtl="0" eaLnBrk="0" fontAlgn="base" hangingPunct="0">
        <a:spcBef>
          <a:spcPct val="20000"/>
        </a:spcBef>
        <a:spcAft>
          <a:spcPct val="0"/>
        </a:spcAft>
        <a:buChar char="–"/>
        <a:defRPr sz="10400">
          <a:solidFill>
            <a:schemeClr val="tx1"/>
          </a:solidFill>
          <a:latin typeface="+mn-lt"/>
          <a:ea typeface="+mn-ea"/>
        </a:defRPr>
      </a:lvl2pPr>
      <a:lvl3pPr marL="4244315" indent="-847832" algn="l" defTabSz="3396485" rtl="0" eaLnBrk="0" fontAlgn="base" hangingPunct="0">
        <a:spcBef>
          <a:spcPct val="20000"/>
        </a:spcBef>
        <a:spcAft>
          <a:spcPct val="0"/>
        </a:spcAft>
        <a:buChar char="•"/>
        <a:defRPr sz="8900">
          <a:solidFill>
            <a:schemeClr val="tx1"/>
          </a:solidFill>
          <a:latin typeface="+mn-lt"/>
          <a:ea typeface="+mn-ea"/>
        </a:defRPr>
      </a:lvl3pPr>
      <a:lvl4pPr marL="5941698" indent="-847832" algn="l" defTabSz="3396485" rtl="0" eaLnBrk="0" fontAlgn="base" hangingPunct="0">
        <a:spcBef>
          <a:spcPct val="20000"/>
        </a:spcBef>
        <a:spcAft>
          <a:spcPct val="0"/>
        </a:spcAft>
        <a:buChar char="–"/>
        <a:defRPr sz="7500">
          <a:solidFill>
            <a:schemeClr val="tx1"/>
          </a:solidFill>
          <a:latin typeface="+mn-lt"/>
          <a:ea typeface="+mn-ea"/>
        </a:defRPr>
      </a:lvl4pPr>
      <a:lvl5pPr marL="7640800" indent="-847832" algn="l" defTabSz="3396485" rtl="0" eaLnBrk="0" fontAlgn="base" hangingPunct="0">
        <a:spcBef>
          <a:spcPct val="20000"/>
        </a:spcBef>
        <a:spcAft>
          <a:spcPct val="0"/>
        </a:spcAft>
        <a:buChar char="»"/>
        <a:defRPr sz="7500">
          <a:solidFill>
            <a:schemeClr val="tx1"/>
          </a:solidFill>
          <a:latin typeface="+mn-lt"/>
          <a:ea typeface="+mn-ea"/>
        </a:defRPr>
      </a:lvl5pPr>
      <a:lvl6pPr marL="8136085" indent="-847832" algn="l" defTabSz="3396485" rtl="0" fontAlgn="base">
        <a:spcBef>
          <a:spcPct val="20000"/>
        </a:spcBef>
        <a:spcAft>
          <a:spcPct val="0"/>
        </a:spcAft>
        <a:buChar char="»"/>
        <a:defRPr sz="7500">
          <a:solidFill>
            <a:schemeClr val="tx1"/>
          </a:solidFill>
          <a:latin typeface="+mn-lt"/>
          <a:ea typeface="+mn-ea"/>
        </a:defRPr>
      </a:lvl6pPr>
      <a:lvl7pPr marL="8631369" indent="-847832" algn="l" defTabSz="3396485" rtl="0" fontAlgn="base">
        <a:spcBef>
          <a:spcPct val="20000"/>
        </a:spcBef>
        <a:spcAft>
          <a:spcPct val="0"/>
        </a:spcAft>
        <a:buChar char="»"/>
        <a:defRPr sz="7500">
          <a:solidFill>
            <a:schemeClr val="tx1"/>
          </a:solidFill>
          <a:latin typeface="+mn-lt"/>
          <a:ea typeface="+mn-ea"/>
        </a:defRPr>
      </a:lvl7pPr>
      <a:lvl8pPr marL="9126654" indent="-847832" algn="l" defTabSz="3396485" rtl="0" fontAlgn="base">
        <a:spcBef>
          <a:spcPct val="20000"/>
        </a:spcBef>
        <a:spcAft>
          <a:spcPct val="0"/>
        </a:spcAft>
        <a:buChar char="»"/>
        <a:defRPr sz="7500">
          <a:solidFill>
            <a:schemeClr val="tx1"/>
          </a:solidFill>
          <a:latin typeface="+mn-lt"/>
          <a:ea typeface="+mn-ea"/>
        </a:defRPr>
      </a:lvl8pPr>
      <a:lvl9pPr marL="9621939" indent="-847832" algn="l" defTabSz="3396485" rtl="0" fontAlgn="base">
        <a:spcBef>
          <a:spcPct val="20000"/>
        </a:spcBef>
        <a:spcAft>
          <a:spcPct val="0"/>
        </a:spcAft>
        <a:buChar char="»"/>
        <a:defRPr sz="7500">
          <a:solidFill>
            <a:schemeClr val="tx1"/>
          </a:solidFill>
          <a:latin typeface="+mn-lt"/>
          <a:ea typeface="+mn-ea"/>
        </a:defRPr>
      </a:lvl9pPr>
    </p:bodyStyle>
    <p:otherStyle>
      <a:defPPr>
        <a:defRPr lang="en-US"/>
      </a:defPPr>
      <a:lvl1pPr marL="0" algn="l" defTabSz="990570" rtl="0" eaLnBrk="1" latinLnBrk="0" hangingPunct="1">
        <a:defRPr sz="1900" kern="1200">
          <a:solidFill>
            <a:schemeClr val="tx1"/>
          </a:solidFill>
          <a:latin typeface="+mn-lt"/>
          <a:ea typeface="+mn-ea"/>
          <a:cs typeface="+mn-cs"/>
        </a:defRPr>
      </a:lvl1pPr>
      <a:lvl2pPr marL="495285" algn="l" defTabSz="990570" rtl="0" eaLnBrk="1" latinLnBrk="0" hangingPunct="1">
        <a:defRPr sz="1900" kern="1200">
          <a:solidFill>
            <a:schemeClr val="tx1"/>
          </a:solidFill>
          <a:latin typeface="+mn-lt"/>
          <a:ea typeface="+mn-ea"/>
          <a:cs typeface="+mn-cs"/>
        </a:defRPr>
      </a:lvl2pPr>
      <a:lvl3pPr marL="990570" algn="l" defTabSz="990570" rtl="0" eaLnBrk="1" latinLnBrk="0" hangingPunct="1">
        <a:defRPr sz="1900" kern="1200">
          <a:solidFill>
            <a:schemeClr val="tx1"/>
          </a:solidFill>
          <a:latin typeface="+mn-lt"/>
          <a:ea typeface="+mn-ea"/>
          <a:cs typeface="+mn-cs"/>
        </a:defRPr>
      </a:lvl3pPr>
      <a:lvl4pPr marL="1485854" algn="l" defTabSz="990570" rtl="0" eaLnBrk="1" latinLnBrk="0" hangingPunct="1">
        <a:defRPr sz="1900" kern="1200">
          <a:solidFill>
            <a:schemeClr val="tx1"/>
          </a:solidFill>
          <a:latin typeface="+mn-lt"/>
          <a:ea typeface="+mn-ea"/>
          <a:cs typeface="+mn-cs"/>
        </a:defRPr>
      </a:lvl4pPr>
      <a:lvl5pPr marL="1981139" algn="l" defTabSz="990570" rtl="0" eaLnBrk="1" latinLnBrk="0" hangingPunct="1">
        <a:defRPr sz="1900" kern="1200">
          <a:solidFill>
            <a:schemeClr val="tx1"/>
          </a:solidFill>
          <a:latin typeface="+mn-lt"/>
          <a:ea typeface="+mn-ea"/>
          <a:cs typeface="+mn-cs"/>
        </a:defRPr>
      </a:lvl5pPr>
      <a:lvl6pPr marL="2476424" algn="l" defTabSz="990570" rtl="0" eaLnBrk="1" latinLnBrk="0" hangingPunct="1">
        <a:defRPr sz="1900" kern="1200">
          <a:solidFill>
            <a:schemeClr val="tx1"/>
          </a:solidFill>
          <a:latin typeface="+mn-lt"/>
          <a:ea typeface="+mn-ea"/>
          <a:cs typeface="+mn-cs"/>
        </a:defRPr>
      </a:lvl6pPr>
      <a:lvl7pPr marL="2971709" algn="l" defTabSz="990570" rtl="0" eaLnBrk="1" latinLnBrk="0" hangingPunct="1">
        <a:defRPr sz="1900" kern="1200">
          <a:solidFill>
            <a:schemeClr val="tx1"/>
          </a:solidFill>
          <a:latin typeface="+mn-lt"/>
          <a:ea typeface="+mn-ea"/>
          <a:cs typeface="+mn-cs"/>
        </a:defRPr>
      </a:lvl7pPr>
      <a:lvl8pPr marL="3466993" algn="l" defTabSz="990570" rtl="0" eaLnBrk="1" latinLnBrk="0" hangingPunct="1">
        <a:defRPr sz="1900" kern="1200">
          <a:solidFill>
            <a:schemeClr val="tx1"/>
          </a:solidFill>
          <a:latin typeface="+mn-lt"/>
          <a:ea typeface="+mn-ea"/>
          <a:cs typeface="+mn-cs"/>
        </a:defRPr>
      </a:lvl8pPr>
      <a:lvl9pPr marL="3962278" algn="l" defTabSz="990570"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83426" y="1429145"/>
            <a:ext cx="32094752" cy="5943600"/>
          </a:xfrm>
          <a:prstGeom prst="rect">
            <a:avLst/>
          </a:prstGeom>
        </p:spPr>
        <p:txBody>
          <a:bodyPr vert="horz" lIns="99057" tIns="49528" rIns="99057" bIns="4952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783426" y="8322073"/>
            <a:ext cx="32094752" cy="23534490"/>
          </a:xfrm>
          <a:prstGeom prst="rect">
            <a:avLst/>
          </a:prstGeom>
        </p:spPr>
        <p:txBody>
          <a:bodyPr vert="horz" lIns="99057" tIns="49528" rIns="99057" bIns="4952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783426" y="33053539"/>
            <a:ext cx="8320352" cy="1898650"/>
          </a:xfrm>
          <a:prstGeom prst="rect">
            <a:avLst/>
          </a:prstGeom>
        </p:spPr>
        <p:txBody>
          <a:bodyPr vert="horz" lIns="99057" tIns="49528" rIns="99057" bIns="49528" rtlCol="0" anchor="ctr"/>
          <a:lstStyle>
            <a:lvl1pPr algn="l">
              <a:defRPr sz="1300">
                <a:solidFill>
                  <a:schemeClr val="tx1">
                    <a:tint val="75000"/>
                  </a:schemeClr>
                </a:solidFill>
              </a:defRPr>
            </a:lvl1pPr>
          </a:lstStyle>
          <a:p>
            <a:fld id="{A7AD3D4E-3D38-4B5E-A434-0932C0377948}" type="datetimeFigureOut">
              <a:rPr lang="en-US" smtClean="0"/>
              <a:t>11/10/2015</a:t>
            </a:fld>
            <a:endParaRPr lang="en-US"/>
          </a:p>
        </p:txBody>
      </p:sp>
      <p:sp>
        <p:nvSpPr>
          <p:cNvPr id="5" name="Footer Placeholder 4"/>
          <p:cNvSpPr>
            <a:spLocks noGrp="1"/>
          </p:cNvSpPr>
          <p:nvPr>
            <p:ph type="ftr" sz="quarter" idx="3"/>
          </p:nvPr>
        </p:nvSpPr>
        <p:spPr>
          <a:xfrm>
            <a:off x="12184726" y="33053539"/>
            <a:ext cx="11292152" cy="1898650"/>
          </a:xfrm>
          <a:prstGeom prst="rect">
            <a:avLst/>
          </a:prstGeom>
        </p:spPr>
        <p:txBody>
          <a:bodyPr vert="horz" lIns="99057" tIns="49528" rIns="99057" bIns="49528"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557826" y="33053539"/>
            <a:ext cx="8320352" cy="1898650"/>
          </a:xfrm>
          <a:prstGeom prst="rect">
            <a:avLst/>
          </a:prstGeom>
        </p:spPr>
        <p:txBody>
          <a:bodyPr vert="horz" lIns="99057" tIns="49528" rIns="99057" bIns="49528" rtlCol="0" anchor="ctr"/>
          <a:lstStyle>
            <a:lvl1pPr algn="r">
              <a:defRPr sz="1300">
                <a:solidFill>
                  <a:schemeClr val="tx1">
                    <a:tint val="75000"/>
                  </a:schemeClr>
                </a:solidFill>
              </a:defRPr>
            </a:lvl1pPr>
          </a:lstStyle>
          <a:p>
            <a:fld id="{CEBF8E67-BC51-46D5-95E5-430C2C621397}" type="slidenum">
              <a:rPr lang="en-US" smtClean="0"/>
              <a:t>‹#›</a:t>
            </a:fld>
            <a:endParaRPr lang="en-US"/>
          </a:p>
        </p:txBody>
      </p:sp>
    </p:spTree>
    <p:extLst>
      <p:ext uri="{BB962C8B-B14F-4D97-AF65-F5344CB8AC3E}">
        <p14:creationId xmlns:p14="http://schemas.microsoft.com/office/powerpoint/2010/main" val="204238337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defTabSz="990570" rtl="0" eaLnBrk="1" latinLnBrk="0" hangingPunct="1">
        <a:spcBef>
          <a:spcPct val="0"/>
        </a:spcBef>
        <a:buNone/>
        <a:defRPr sz="4800"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1pPr>
      <a:lvl2pPr marL="804838" indent="-309553" algn="l" defTabSz="990570"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2pPr>
      <a:lvl3pPr marL="1238212" indent="-247642" algn="l" defTabSz="990570"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33497" indent="-247642" algn="l" defTabSz="99057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28781" indent="-247642" algn="l" defTabSz="99057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990570" rtl="0" eaLnBrk="1" latinLnBrk="0" hangingPunct="1">
        <a:defRPr sz="1900" kern="1200">
          <a:solidFill>
            <a:schemeClr val="tx1"/>
          </a:solidFill>
          <a:latin typeface="+mn-lt"/>
          <a:ea typeface="+mn-ea"/>
          <a:cs typeface="+mn-cs"/>
        </a:defRPr>
      </a:lvl1pPr>
      <a:lvl2pPr marL="495285" algn="l" defTabSz="990570" rtl="0" eaLnBrk="1" latinLnBrk="0" hangingPunct="1">
        <a:defRPr sz="1900" kern="1200">
          <a:solidFill>
            <a:schemeClr val="tx1"/>
          </a:solidFill>
          <a:latin typeface="+mn-lt"/>
          <a:ea typeface="+mn-ea"/>
          <a:cs typeface="+mn-cs"/>
        </a:defRPr>
      </a:lvl2pPr>
      <a:lvl3pPr marL="990570" algn="l" defTabSz="990570" rtl="0" eaLnBrk="1" latinLnBrk="0" hangingPunct="1">
        <a:defRPr sz="1900" kern="1200">
          <a:solidFill>
            <a:schemeClr val="tx1"/>
          </a:solidFill>
          <a:latin typeface="+mn-lt"/>
          <a:ea typeface="+mn-ea"/>
          <a:cs typeface="+mn-cs"/>
        </a:defRPr>
      </a:lvl3pPr>
      <a:lvl4pPr marL="1485854" algn="l" defTabSz="990570" rtl="0" eaLnBrk="1" latinLnBrk="0" hangingPunct="1">
        <a:defRPr sz="1900" kern="1200">
          <a:solidFill>
            <a:schemeClr val="tx1"/>
          </a:solidFill>
          <a:latin typeface="+mn-lt"/>
          <a:ea typeface="+mn-ea"/>
          <a:cs typeface="+mn-cs"/>
        </a:defRPr>
      </a:lvl4pPr>
      <a:lvl5pPr marL="1981139" algn="l" defTabSz="990570" rtl="0" eaLnBrk="1" latinLnBrk="0" hangingPunct="1">
        <a:defRPr sz="1900" kern="1200">
          <a:solidFill>
            <a:schemeClr val="tx1"/>
          </a:solidFill>
          <a:latin typeface="+mn-lt"/>
          <a:ea typeface="+mn-ea"/>
          <a:cs typeface="+mn-cs"/>
        </a:defRPr>
      </a:lvl5pPr>
      <a:lvl6pPr marL="2476424" algn="l" defTabSz="990570" rtl="0" eaLnBrk="1" latinLnBrk="0" hangingPunct="1">
        <a:defRPr sz="1900" kern="1200">
          <a:solidFill>
            <a:schemeClr val="tx1"/>
          </a:solidFill>
          <a:latin typeface="+mn-lt"/>
          <a:ea typeface="+mn-ea"/>
          <a:cs typeface="+mn-cs"/>
        </a:defRPr>
      </a:lvl6pPr>
      <a:lvl7pPr marL="2971709" algn="l" defTabSz="990570" rtl="0" eaLnBrk="1" latinLnBrk="0" hangingPunct="1">
        <a:defRPr sz="1900" kern="1200">
          <a:solidFill>
            <a:schemeClr val="tx1"/>
          </a:solidFill>
          <a:latin typeface="+mn-lt"/>
          <a:ea typeface="+mn-ea"/>
          <a:cs typeface="+mn-cs"/>
        </a:defRPr>
      </a:lvl7pPr>
      <a:lvl8pPr marL="3466993" algn="l" defTabSz="990570" rtl="0" eaLnBrk="1" latinLnBrk="0" hangingPunct="1">
        <a:defRPr sz="1900" kern="1200">
          <a:solidFill>
            <a:schemeClr val="tx1"/>
          </a:solidFill>
          <a:latin typeface="+mn-lt"/>
          <a:ea typeface="+mn-ea"/>
          <a:cs typeface="+mn-cs"/>
        </a:defRPr>
      </a:lvl8pPr>
      <a:lvl9pPr marL="3962278" algn="l" defTabSz="990570"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hemeOverride" Target="../theme/themeOverride1.xml"/><Relationship Id="rId6" Type="http://schemas.openxmlformats.org/officeDocument/2006/relationships/image" Target="../media/image3.jpeg"/><Relationship Id="rId5" Type="http://schemas.openxmlformats.org/officeDocument/2006/relationships/image" Target="../media/image2.jpg"/><Relationship Id="rId4" Type="http://schemas.openxmlformats.org/officeDocument/2006/relationships/image" Target="../media/image1.png"/><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3" name="Table 42"/>
          <p:cNvGraphicFramePr>
            <a:graphicFrameLocks noGrp="1"/>
          </p:cNvGraphicFramePr>
          <p:nvPr>
            <p:extLst>
              <p:ext uri="{D42A27DB-BD31-4B8C-83A1-F6EECF244321}">
                <p14:modId xmlns:p14="http://schemas.microsoft.com/office/powerpoint/2010/main" val="36322578"/>
              </p:ext>
            </p:extLst>
          </p:nvPr>
        </p:nvGraphicFramePr>
        <p:xfrm>
          <a:off x="24173798" y="7563473"/>
          <a:ext cx="10931625" cy="5483090"/>
        </p:xfrm>
        <a:graphic>
          <a:graphicData uri="http://schemas.openxmlformats.org/drawingml/2006/table">
            <a:tbl>
              <a:tblPr firstRow="1" firstCol="1" bandRow="1">
                <a:tableStyleId>{5C22544A-7EE6-4342-B048-85BDC9FD1C3A}</a:tableStyleId>
              </a:tblPr>
              <a:tblGrid>
                <a:gridCol w="2895602"/>
                <a:gridCol w="1505600"/>
                <a:gridCol w="1600200"/>
                <a:gridCol w="932800"/>
                <a:gridCol w="914400"/>
                <a:gridCol w="1295400"/>
                <a:gridCol w="1787623"/>
              </a:tblGrid>
              <a:tr h="1357472">
                <a:tc>
                  <a:txBody>
                    <a:bodyPr/>
                    <a:lstStyle/>
                    <a:p>
                      <a:pPr marL="0" marR="0" algn="ctr">
                        <a:lnSpc>
                          <a:spcPct val="115000"/>
                        </a:lnSpc>
                        <a:spcBef>
                          <a:spcPts val="0"/>
                        </a:spcBef>
                        <a:spcAft>
                          <a:spcPts val="0"/>
                        </a:spcAft>
                      </a:pPr>
                      <a:r>
                        <a:rPr lang="en-US" sz="2300" dirty="0">
                          <a:solidFill>
                            <a:schemeClr val="tx1"/>
                          </a:solidFill>
                          <a:effectLst/>
                          <a:latin typeface="+mn-lt"/>
                        </a:rPr>
                        <a:t>Variable</a:t>
                      </a:r>
                      <a:endParaRPr lang="en-US" sz="2300" dirty="0">
                        <a:solidFill>
                          <a:schemeClr val="tx1"/>
                        </a:solidFill>
                        <a:effectLst/>
                        <a:latin typeface="+mn-lt"/>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US" sz="2300" dirty="0" smtClean="0">
                          <a:solidFill>
                            <a:schemeClr val="tx1"/>
                          </a:solidFill>
                          <a:effectLst/>
                        </a:rPr>
                        <a:t>Control (</a:t>
                      </a:r>
                      <a:r>
                        <a:rPr lang="en-US" sz="2300" i="1" dirty="0" smtClean="0">
                          <a:solidFill>
                            <a:schemeClr val="tx1"/>
                          </a:solidFill>
                          <a:effectLst/>
                        </a:rPr>
                        <a:t>n</a:t>
                      </a:r>
                      <a:r>
                        <a:rPr lang="en-US" sz="2300" i="0" dirty="0" smtClean="0">
                          <a:solidFill>
                            <a:schemeClr val="tx1"/>
                          </a:solidFill>
                          <a:effectLst/>
                        </a:rPr>
                        <a:t>)</a:t>
                      </a:r>
                      <a:endParaRPr lang="en-US" sz="2300" dirty="0" smtClean="0">
                        <a:solidFill>
                          <a:schemeClr val="tx1"/>
                        </a:solidFill>
                        <a:effectLst/>
                      </a:endParaRPr>
                    </a:p>
                  </a:txBody>
                  <a:tcPr marL="74295" marR="74295" marT="0" marB="0" anchor="ctr"/>
                </a:tc>
                <a:tc>
                  <a:txBody>
                    <a:bodyPr/>
                    <a:lstStyle/>
                    <a:p>
                      <a:pPr marL="0" marR="0" algn="ctr">
                        <a:lnSpc>
                          <a:spcPct val="115000"/>
                        </a:lnSpc>
                        <a:spcBef>
                          <a:spcPts val="0"/>
                        </a:spcBef>
                        <a:spcAft>
                          <a:spcPts val="0"/>
                        </a:spcAft>
                      </a:pPr>
                      <a:r>
                        <a:rPr lang="en-US" sz="2300" dirty="0" smtClean="0">
                          <a:solidFill>
                            <a:schemeClr val="tx1"/>
                          </a:solidFill>
                          <a:effectLst/>
                        </a:rPr>
                        <a:t>Treatment (</a:t>
                      </a:r>
                      <a:r>
                        <a:rPr lang="en-US" sz="2300" i="1" dirty="0" smtClean="0">
                          <a:solidFill>
                            <a:schemeClr val="tx1"/>
                          </a:solidFill>
                          <a:effectLst/>
                        </a:rPr>
                        <a:t>n</a:t>
                      </a:r>
                      <a:r>
                        <a:rPr lang="en-US" sz="2300" i="0" dirty="0" smtClean="0">
                          <a:solidFill>
                            <a:schemeClr val="tx1"/>
                          </a:solidFill>
                          <a:effectLst/>
                        </a:rPr>
                        <a:t>)</a:t>
                      </a:r>
                      <a:endParaRPr lang="en-US" sz="2300" dirty="0" smtClean="0">
                        <a:solidFill>
                          <a:schemeClr val="tx1"/>
                        </a:solidFill>
                        <a:effectLst/>
                      </a:endParaRPr>
                    </a:p>
                  </a:txBody>
                  <a:tcPr marL="74295" marR="74295" marT="0" marB="0" anchor="ctr"/>
                </a:tc>
                <a:tc>
                  <a:txBody>
                    <a:bodyPr/>
                    <a:lstStyle/>
                    <a:p>
                      <a:pPr marL="0" marR="0" algn="ctr">
                        <a:lnSpc>
                          <a:spcPct val="115000"/>
                        </a:lnSpc>
                        <a:spcBef>
                          <a:spcPts val="0"/>
                        </a:spcBef>
                        <a:spcAft>
                          <a:spcPts val="0"/>
                        </a:spcAft>
                      </a:pPr>
                      <a:r>
                        <a:rPr lang="en-US" sz="2300" dirty="0">
                          <a:solidFill>
                            <a:schemeClr val="tx1"/>
                          </a:solidFill>
                          <a:effectLst/>
                        </a:rPr>
                        <a:t>Mean </a:t>
                      </a:r>
                      <a:r>
                        <a:rPr lang="en-US" sz="2300" dirty="0" smtClean="0">
                          <a:solidFill>
                            <a:schemeClr val="tx1"/>
                          </a:solidFill>
                          <a:effectLst/>
                        </a:rPr>
                        <a:t>Diff.</a:t>
                      </a:r>
                      <a:endParaRPr lang="en-US" sz="2300" dirty="0">
                        <a:solidFill>
                          <a:schemeClr val="tx1"/>
                        </a:solidFill>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US" sz="2300" dirty="0">
                          <a:solidFill>
                            <a:schemeClr val="tx1"/>
                          </a:solidFill>
                          <a:effectLst/>
                        </a:rPr>
                        <a:t>t-test</a:t>
                      </a:r>
                      <a:endParaRPr lang="en-US" sz="2300" dirty="0">
                        <a:solidFill>
                          <a:schemeClr val="tx1"/>
                        </a:solidFill>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US" sz="2300" dirty="0" smtClean="0">
                          <a:solidFill>
                            <a:schemeClr val="tx1"/>
                          </a:solidFill>
                          <a:effectLst/>
                        </a:rPr>
                        <a:t>One-sided</a:t>
                      </a:r>
                    </a:p>
                    <a:p>
                      <a:pPr marL="0" marR="0" algn="ctr">
                        <a:lnSpc>
                          <a:spcPct val="115000"/>
                        </a:lnSpc>
                        <a:spcBef>
                          <a:spcPts val="0"/>
                        </a:spcBef>
                        <a:spcAft>
                          <a:spcPts val="0"/>
                        </a:spcAft>
                      </a:pPr>
                      <a:r>
                        <a:rPr lang="en-US" sz="2300" dirty="0" smtClean="0">
                          <a:solidFill>
                            <a:schemeClr val="tx1"/>
                          </a:solidFill>
                          <a:effectLst/>
                        </a:rPr>
                        <a:t> </a:t>
                      </a:r>
                      <a:r>
                        <a:rPr lang="en-US" sz="2300" dirty="0">
                          <a:solidFill>
                            <a:schemeClr val="tx1"/>
                          </a:solidFill>
                          <a:effectLst/>
                        </a:rPr>
                        <a:t>p-value</a:t>
                      </a:r>
                      <a:endParaRPr lang="en-US" sz="2300" dirty="0">
                        <a:solidFill>
                          <a:schemeClr val="tx1"/>
                        </a:solidFill>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US" sz="2300" dirty="0" smtClean="0">
                          <a:solidFill>
                            <a:schemeClr val="tx1"/>
                          </a:solidFill>
                          <a:effectLst/>
                        </a:rPr>
                        <a:t>Effect Size (Cohen’s d)</a:t>
                      </a:r>
                      <a:endParaRPr lang="en-US" sz="2300" dirty="0">
                        <a:solidFill>
                          <a:schemeClr val="tx1"/>
                        </a:solidFill>
                        <a:effectLst/>
                        <a:latin typeface="Calibri"/>
                        <a:ea typeface="Calibri"/>
                        <a:cs typeface="Times New Roman"/>
                      </a:endParaRPr>
                    </a:p>
                  </a:txBody>
                  <a:tcPr marL="74295" marR="74295" marT="0" marB="0" anchor="ctr"/>
                </a:tc>
              </a:tr>
              <a:tr h="589374">
                <a:tc>
                  <a:txBody>
                    <a:bodyPr/>
                    <a:lstStyle/>
                    <a:p>
                      <a:pPr marL="0" marR="0">
                        <a:lnSpc>
                          <a:spcPct val="115000"/>
                        </a:lnSpc>
                        <a:spcBef>
                          <a:spcPts val="0"/>
                        </a:spcBef>
                        <a:spcAft>
                          <a:spcPts val="300"/>
                        </a:spcAft>
                      </a:pPr>
                      <a:r>
                        <a:rPr lang="en-US" sz="2200" dirty="0" smtClean="0">
                          <a:solidFill>
                            <a:schemeClr val="tx1"/>
                          </a:solidFill>
                          <a:effectLst/>
                          <a:latin typeface="+mn-lt"/>
                        </a:rPr>
                        <a:t>CAPS</a:t>
                      </a:r>
                      <a:endParaRPr lang="en-US" sz="220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a:effectLst/>
                        </a:rPr>
                        <a:t>-</a:t>
                      </a:r>
                      <a:r>
                        <a:rPr lang="en-US" sz="2200" dirty="0" smtClean="0">
                          <a:effectLst/>
                        </a:rPr>
                        <a:t>19.00 (6)</a:t>
                      </a:r>
                      <a:endParaRPr lang="en-US" sz="2200" dirty="0">
                        <a:solidFill>
                          <a:srgbClr val="365F91"/>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effectLst/>
                        </a:rPr>
                        <a:t>-21.00 (9)</a:t>
                      </a:r>
                      <a:endParaRPr lang="en-US" sz="2200" dirty="0">
                        <a:solidFill>
                          <a:srgbClr val="365F91"/>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effectLst/>
                        </a:rPr>
                        <a:t>2.00</a:t>
                      </a:r>
                      <a:endParaRPr lang="en-US" sz="2200" dirty="0">
                        <a:solidFill>
                          <a:srgbClr val="365F91"/>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effectLst/>
                        </a:rPr>
                        <a:t>0.33</a:t>
                      </a:r>
                      <a:endParaRPr lang="en-US" sz="2200" dirty="0">
                        <a:solidFill>
                          <a:srgbClr val="365F91"/>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effectLst/>
                        </a:rPr>
                        <a:t>0.373</a:t>
                      </a:r>
                      <a:endParaRPr lang="en-US" sz="2200" dirty="0">
                        <a:solidFill>
                          <a:srgbClr val="365F91"/>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effectLst/>
                        </a:rPr>
                        <a:t>0.174</a:t>
                      </a:r>
                      <a:endParaRPr lang="en-US" sz="2200" dirty="0">
                        <a:solidFill>
                          <a:srgbClr val="365F91"/>
                        </a:solidFill>
                        <a:effectLst/>
                        <a:latin typeface="Calibri"/>
                        <a:ea typeface="Calibri"/>
                        <a:cs typeface="Times New Roman"/>
                      </a:endParaRPr>
                    </a:p>
                  </a:txBody>
                  <a:tcPr marL="74295" marR="74295" marT="0" marB="0" anchor="b"/>
                </a:tc>
              </a:tr>
              <a:tr h="589374">
                <a:tc>
                  <a:txBody>
                    <a:bodyPr/>
                    <a:lstStyle/>
                    <a:p>
                      <a:pPr marL="0" marR="0">
                        <a:lnSpc>
                          <a:spcPct val="100000"/>
                        </a:lnSpc>
                        <a:spcBef>
                          <a:spcPts val="0"/>
                        </a:spcBef>
                        <a:spcAft>
                          <a:spcPts val="300"/>
                        </a:spcAft>
                      </a:pPr>
                      <a:r>
                        <a:rPr lang="en-US" sz="2200" dirty="0" smtClean="0">
                          <a:solidFill>
                            <a:schemeClr val="tx1"/>
                          </a:solidFill>
                          <a:effectLst/>
                          <a:latin typeface="+mn-lt"/>
                        </a:rPr>
                        <a:t>MADRS</a:t>
                      </a:r>
                      <a:endParaRPr lang="en-US" sz="220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rPr>
                        <a:t>-3.83 (6)</a:t>
                      </a:r>
                      <a:endParaRPr lang="en-US" sz="2200" dirty="0">
                        <a:solidFill>
                          <a:srgbClr val="FF0000"/>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rPr>
                        <a:t>-8.89 (9) </a:t>
                      </a:r>
                      <a:endParaRPr lang="en-US" sz="2200" dirty="0">
                        <a:solidFill>
                          <a:srgbClr val="FF0000"/>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rPr>
                        <a:t>5.06</a:t>
                      </a:r>
                      <a:endParaRPr lang="en-US" sz="2200" dirty="0">
                        <a:solidFill>
                          <a:srgbClr val="FF0000"/>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rPr>
                        <a:t>1.40</a:t>
                      </a:r>
                      <a:endParaRPr lang="en-US" sz="2200" dirty="0">
                        <a:solidFill>
                          <a:srgbClr val="FF0000"/>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rPr>
                        <a:t>0.092</a:t>
                      </a:r>
                      <a:endParaRPr lang="en-US" sz="2200" dirty="0">
                        <a:solidFill>
                          <a:srgbClr val="FF0000"/>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rPr>
                        <a:t>0.738</a:t>
                      </a:r>
                      <a:endParaRPr lang="en-US" sz="2200" dirty="0">
                        <a:solidFill>
                          <a:srgbClr val="FF0000"/>
                        </a:solidFill>
                        <a:effectLst/>
                        <a:latin typeface="Calibri"/>
                        <a:ea typeface="Calibri"/>
                        <a:cs typeface="Times New Roman"/>
                      </a:endParaRPr>
                    </a:p>
                  </a:txBody>
                  <a:tcPr marL="74295" marR="74295" marT="0" marB="0" anchor="b"/>
                </a:tc>
              </a:tr>
              <a:tr h="589374">
                <a:tc>
                  <a:txBody>
                    <a:bodyPr/>
                    <a:lstStyle/>
                    <a:p>
                      <a:pPr marL="0" marR="0">
                        <a:lnSpc>
                          <a:spcPct val="115000"/>
                        </a:lnSpc>
                        <a:spcBef>
                          <a:spcPts val="0"/>
                        </a:spcBef>
                        <a:spcAft>
                          <a:spcPts val="300"/>
                        </a:spcAft>
                      </a:pPr>
                      <a:r>
                        <a:rPr lang="en-US" sz="2200" dirty="0" smtClean="0">
                          <a:solidFill>
                            <a:schemeClr val="tx1"/>
                          </a:solidFill>
                          <a:effectLst/>
                          <a:latin typeface="+mn-lt"/>
                        </a:rPr>
                        <a:t>HAM-A</a:t>
                      </a:r>
                      <a:endParaRPr lang="en-US" sz="220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a:effectLst/>
                        </a:rPr>
                        <a:t>-</a:t>
                      </a:r>
                      <a:r>
                        <a:rPr lang="en-US" sz="2200" dirty="0" smtClean="0">
                          <a:effectLst/>
                        </a:rPr>
                        <a:t>8.27 (6)</a:t>
                      </a:r>
                      <a:endParaRPr lang="en-US" sz="2200" dirty="0">
                        <a:solidFill>
                          <a:srgbClr val="365F91"/>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a:effectLst/>
                        </a:rPr>
                        <a:t>-</a:t>
                      </a:r>
                      <a:r>
                        <a:rPr lang="en-US" sz="2200" dirty="0" smtClean="0">
                          <a:effectLst/>
                        </a:rPr>
                        <a:t>5.52 (9)</a:t>
                      </a:r>
                      <a:endParaRPr lang="en-US" sz="2200" dirty="0">
                        <a:solidFill>
                          <a:srgbClr val="365F91"/>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effectLst/>
                        </a:rPr>
                        <a:t>2.75</a:t>
                      </a:r>
                      <a:endParaRPr lang="en-US" sz="2200" dirty="0">
                        <a:solidFill>
                          <a:srgbClr val="365F91"/>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effectLst/>
                        </a:rPr>
                        <a:t>0.05</a:t>
                      </a:r>
                      <a:endParaRPr lang="en-US" sz="2200" dirty="0">
                        <a:solidFill>
                          <a:srgbClr val="365F91"/>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effectLst/>
                        </a:rPr>
                        <a:t>0.482</a:t>
                      </a:r>
                      <a:endParaRPr lang="en-US" sz="2200" dirty="0">
                        <a:solidFill>
                          <a:srgbClr val="365F91"/>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effectLst/>
                        </a:rPr>
                        <a:t>0.025</a:t>
                      </a:r>
                      <a:endParaRPr lang="en-US" sz="2200" dirty="0">
                        <a:solidFill>
                          <a:srgbClr val="365F91"/>
                        </a:solidFill>
                        <a:effectLst/>
                        <a:latin typeface="Calibri"/>
                        <a:ea typeface="Calibri"/>
                        <a:cs typeface="Times New Roman"/>
                      </a:endParaRPr>
                    </a:p>
                  </a:txBody>
                  <a:tcPr marL="74295" marR="74295" marT="0" marB="0" anchor="b"/>
                </a:tc>
              </a:tr>
              <a:tr h="589374">
                <a:tc>
                  <a:txBody>
                    <a:bodyPr/>
                    <a:lstStyle/>
                    <a:p>
                      <a:pPr marL="0" marR="0">
                        <a:lnSpc>
                          <a:spcPct val="115000"/>
                        </a:lnSpc>
                        <a:spcBef>
                          <a:spcPts val="0"/>
                        </a:spcBef>
                        <a:spcAft>
                          <a:spcPts val="300"/>
                        </a:spcAft>
                      </a:pPr>
                      <a:r>
                        <a:rPr lang="en-US" sz="2200" dirty="0" smtClean="0">
                          <a:solidFill>
                            <a:schemeClr val="tx1"/>
                          </a:solidFill>
                          <a:effectLst/>
                          <a:latin typeface="+mn-lt"/>
                        </a:rPr>
                        <a:t>NAA-</a:t>
                      </a:r>
                      <a:r>
                        <a:rPr lang="en-US" sz="2200" dirty="0" err="1" smtClean="0">
                          <a:solidFill>
                            <a:schemeClr val="tx1"/>
                          </a:solidFill>
                          <a:effectLst/>
                          <a:latin typeface="+mn-lt"/>
                        </a:rPr>
                        <a:t>Amyg</a:t>
                      </a:r>
                      <a:endParaRPr lang="en-US" sz="220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a:solidFill>
                            <a:srgbClr val="FF0000"/>
                          </a:solidFill>
                          <a:effectLst/>
                        </a:rPr>
                        <a:t>-</a:t>
                      </a:r>
                      <a:r>
                        <a:rPr lang="en-US" sz="2200" dirty="0" smtClean="0">
                          <a:solidFill>
                            <a:srgbClr val="FF0000"/>
                          </a:solidFill>
                          <a:effectLst/>
                        </a:rPr>
                        <a:t>1.44 (4)</a:t>
                      </a:r>
                      <a:endParaRPr lang="en-US" sz="2200" dirty="0">
                        <a:solidFill>
                          <a:srgbClr val="FF0000"/>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smtClean="0">
                          <a:solidFill>
                            <a:srgbClr val="FF0000"/>
                          </a:solidFill>
                          <a:effectLst/>
                        </a:rPr>
                        <a:t>0.65 (5)</a:t>
                      </a:r>
                      <a:endParaRPr lang="en-US" sz="2200" dirty="0">
                        <a:solidFill>
                          <a:srgbClr val="FF0000"/>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rPr>
                        <a:t>2.09</a:t>
                      </a:r>
                      <a:endParaRPr lang="en-US" sz="2200" dirty="0">
                        <a:solidFill>
                          <a:srgbClr val="FF0000"/>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a:solidFill>
                            <a:srgbClr val="FF0000"/>
                          </a:solidFill>
                          <a:effectLst/>
                        </a:rPr>
                        <a:t>-2.39</a:t>
                      </a:r>
                      <a:endParaRPr lang="en-US" sz="2200" dirty="0">
                        <a:solidFill>
                          <a:srgbClr val="FF0000"/>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a:solidFill>
                            <a:srgbClr val="FF0000"/>
                          </a:solidFill>
                          <a:effectLst/>
                        </a:rPr>
                        <a:t>0.024</a:t>
                      </a:r>
                      <a:endParaRPr lang="en-US" sz="2200" dirty="0">
                        <a:solidFill>
                          <a:srgbClr val="FF0000"/>
                        </a:solidFill>
                        <a:effectLst/>
                        <a:latin typeface="Calibri"/>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rPr>
                        <a:t>1.604</a:t>
                      </a:r>
                      <a:endParaRPr lang="en-US" sz="2200" dirty="0">
                        <a:solidFill>
                          <a:srgbClr val="FF0000"/>
                        </a:solidFill>
                        <a:effectLst/>
                        <a:latin typeface="Calibri"/>
                        <a:ea typeface="Calibri"/>
                        <a:cs typeface="Times New Roman"/>
                      </a:endParaRPr>
                    </a:p>
                  </a:txBody>
                  <a:tcPr marL="74295" marR="74295" marT="0" marB="0" anchor="b"/>
                </a:tc>
              </a:tr>
              <a:tr h="589374">
                <a:tc>
                  <a:txBody>
                    <a:bodyPr/>
                    <a:lstStyle/>
                    <a:p>
                      <a:pPr marL="0" marR="0" indent="0" algn="l" defTabSz="990570" rtl="0" eaLnBrk="1" fontAlgn="auto" latinLnBrk="0" hangingPunct="1">
                        <a:lnSpc>
                          <a:spcPct val="115000"/>
                        </a:lnSpc>
                        <a:spcBef>
                          <a:spcPts val="0"/>
                        </a:spcBef>
                        <a:spcAft>
                          <a:spcPts val="300"/>
                        </a:spcAft>
                        <a:buClrTx/>
                        <a:buSzTx/>
                        <a:buFontTx/>
                        <a:buNone/>
                        <a:tabLst/>
                        <a:defRPr/>
                      </a:pPr>
                      <a:r>
                        <a:rPr lang="en-US" sz="2200" dirty="0" smtClean="0">
                          <a:solidFill>
                            <a:schemeClr val="tx1"/>
                          </a:solidFill>
                          <a:effectLst/>
                          <a:latin typeface="+mn-lt"/>
                          <a:ea typeface="Calibri"/>
                          <a:cs typeface="Times New Roman"/>
                        </a:rPr>
                        <a:t>NAA/Cr Ratio-</a:t>
                      </a:r>
                      <a:r>
                        <a:rPr lang="en-US" sz="2200" dirty="0" err="1" smtClean="0">
                          <a:solidFill>
                            <a:schemeClr val="tx1"/>
                          </a:solidFill>
                          <a:effectLst/>
                          <a:latin typeface="+mn-lt"/>
                          <a:ea typeface="Calibri"/>
                          <a:cs typeface="Times New Roman"/>
                        </a:rPr>
                        <a:t>Amyg</a:t>
                      </a:r>
                      <a:endParaRPr lang="en-US" sz="2200" dirty="0" smtClean="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baseline="0" dirty="0" smtClean="0">
                          <a:solidFill>
                            <a:schemeClr val="tx1"/>
                          </a:solidFill>
                          <a:effectLst/>
                          <a:latin typeface="+mn-lt"/>
                          <a:ea typeface="Calibri"/>
                          <a:cs typeface="Times New Roman"/>
                        </a:rPr>
                        <a:t>-0.01 (4) </a:t>
                      </a:r>
                      <a:endParaRPr lang="en-US" sz="2200" baseline="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baseline="0" dirty="0" smtClean="0">
                          <a:solidFill>
                            <a:schemeClr val="tx1"/>
                          </a:solidFill>
                          <a:effectLst/>
                          <a:latin typeface="+mn-lt"/>
                          <a:ea typeface="Calibri"/>
                          <a:cs typeface="Times New Roman"/>
                        </a:rPr>
                        <a:t>0.13 (5)</a:t>
                      </a:r>
                      <a:endParaRPr lang="en-US" sz="2200" baseline="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baseline="0" dirty="0" smtClean="0">
                          <a:solidFill>
                            <a:schemeClr val="tx1"/>
                          </a:solidFill>
                          <a:effectLst/>
                          <a:latin typeface="+mn-lt"/>
                          <a:ea typeface="Calibri"/>
                          <a:cs typeface="Times New Roman"/>
                        </a:rPr>
                        <a:t>0.14</a:t>
                      </a:r>
                      <a:endParaRPr lang="en-US" sz="2200" baseline="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baseline="0" dirty="0" smtClean="0">
                          <a:solidFill>
                            <a:schemeClr val="tx1"/>
                          </a:solidFill>
                          <a:effectLst/>
                          <a:latin typeface="+mn-lt"/>
                          <a:ea typeface="Calibri"/>
                          <a:cs typeface="Times New Roman"/>
                        </a:rPr>
                        <a:t>-0.93</a:t>
                      </a:r>
                      <a:endParaRPr lang="en-US" sz="2200" baseline="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baseline="0" dirty="0" smtClean="0">
                          <a:solidFill>
                            <a:schemeClr val="tx1"/>
                          </a:solidFill>
                          <a:effectLst/>
                          <a:latin typeface="+mn-lt"/>
                          <a:ea typeface="Calibri"/>
                          <a:cs typeface="Times New Roman"/>
                        </a:rPr>
                        <a:t>0.193</a:t>
                      </a:r>
                      <a:endParaRPr lang="en-US" sz="2200" baseline="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baseline="0" dirty="0" smtClean="0">
                          <a:solidFill>
                            <a:schemeClr val="tx1"/>
                          </a:solidFill>
                          <a:effectLst/>
                          <a:latin typeface="+mn-lt"/>
                          <a:ea typeface="Calibri"/>
                          <a:cs typeface="Times New Roman"/>
                        </a:rPr>
                        <a:t>0.621</a:t>
                      </a:r>
                      <a:endParaRPr lang="en-US" sz="2200" baseline="0" dirty="0">
                        <a:solidFill>
                          <a:schemeClr val="tx1"/>
                        </a:solidFill>
                        <a:effectLst/>
                        <a:latin typeface="+mn-lt"/>
                        <a:ea typeface="Calibri"/>
                        <a:cs typeface="Times New Roman"/>
                      </a:endParaRPr>
                    </a:p>
                  </a:txBody>
                  <a:tcPr marL="74295" marR="74295" marT="0" marB="0" anchor="b"/>
                </a:tc>
              </a:tr>
              <a:tr h="589374">
                <a:tc>
                  <a:txBody>
                    <a:bodyPr/>
                    <a:lstStyle/>
                    <a:p>
                      <a:pPr marL="0" marR="0" indent="0" algn="l" defTabSz="990570" rtl="0" eaLnBrk="1" fontAlgn="auto" latinLnBrk="0" hangingPunct="1">
                        <a:lnSpc>
                          <a:spcPct val="115000"/>
                        </a:lnSpc>
                        <a:spcBef>
                          <a:spcPts val="0"/>
                        </a:spcBef>
                        <a:spcAft>
                          <a:spcPts val="300"/>
                        </a:spcAft>
                        <a:buClrTx/>
                        <a:buSzTx/>
                        <a:buFontTx/>
                        <a:buNone/>
                        <a:tabLst/>
                        <a:defRPr/>
                      </a:pPr>
                      <a:r>
                        <a:rPr lang="en-US" sz="2200" dirty="0" smtClean="0">
                          <a:solidFill>
                            <a:schemeClr val="tx1"/>
                          </a:solidFill>
                          <a:effectLst/>
                          <a:latin typeface="+mn-lt"/>
                        </a:rPr>
                        <a:t>NAA-ACC</a:t>
                      </a:r>
                      <a:endParaRPr lang="en-US" sz="2200" dirty="0" smtClean="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a:solidFill>
                            <a:srgbClr val="FF0000"/>
                          </a:solidFill>
                          <a:effectLst/>
                          <a:latin typeface="+mn-lt"/>
                        </a:rPr>
                        <a:t>-</a:t>
                      </a:r>
                      <a:r>
                        <a:rPr lang="en-US" sz="2200" dirty="0" smtClean="0">
                          <a:solidFill>
                            <a:srgbClr val="FF0000"/>
                          </a:solidFill>
                          <a:effectLst/>
                          <a:latin typeface="+mn-lt"/>
                        </a:rPr>
                        <a:t>0.47 (5)</a:t>
                      </a:r>
                      <a:endParaRPr lang="en-US" sz="2200" dirty="0">
                        <a:solidFill>
                          <a:srgbClr val="FF0000"/>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latin typeface="+mn-lt"/>
                        </a:rPr>
                        <a:t>0.30 (5)</a:t>
                      </a:r>
                      <a:endParaRPr lang="en-US" sz="2200" dirty="0">
                        <a:solidFill>
                          <a:srgbClr val="FF0000"/>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latin typeface="+mn-lt"/>
                        </a:rPr>
                        <a:t>0.78</a:t>
                      </a:r>
                      <a:endParaRPr lang="en-US" sz="2200" dirty="0">
                        <a:solidFill>
                          <a:srgbClr val="FF0000"/>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a:solidFill>
                            <a:srgbClr val="FF0000"/>
                          </a:solidFill>
                          <a:effectLst/>
                          <a:latin typeface="+mn-lt"/>
                        </a:rPr>
                        <a:t>-1.73</a:t>
                      </a:r>
                      <a:endParaRPr lang="en-US" sz="2200" dirty="0">
                        <a:solidFill>
                          <a:srgbClr val="FF0000"/>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a:solidFill>
                            <a:srgbClr val="FF0000"/>
                          </a:solidFill>
                          <a:effectLst/>
                          <a:latin typeface="+mn-lt"/>
                        </a:rPr>
                        <a:t>0.061</a:t>
                      </a:r>
                      <a:endParaRPr lang="en-US" sz="2200" dirty="0">
                        <a:solidFill>
                          <a:srgbClr val="FF0000"/>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rgbClr val="FF0000"/>
                          </a:solidFill>
                          <a:effectLst/>
                          <a:latin typeface="+mn-lt"/>
                        </a:rPr>
                        <a:t>1.091</a:t>
                      </a:r>
                      <a:endParaRPr lang="en-US" sz="2200" dirty="0">
                        <a:solidFill>
                          <a:srgbClr val="FF0000"/>
                        </a:solidFill>
                        <a:effectLst/>
                        <a:latin typeface="+mn-lt"/>
                        <a:ea typeface="Calibri"/>
                        <a:cs typeface="Times New Roman"/>
                      </a:endParaRPr>
                    </a:p>
                  </a:txBody>
                  <a:tcPr marL="74295" marR="74295" marT="0" marB="0" anchor="b"/>
                </a:tc>
              </a:tr>
              <a:tr h="589374">
                <a:tc>
                  <a:txBody>
                    <a:bodyPr/>
                    <a:lstStyle/>
                    <a:p>
                      <a:pPr marL="0" marR="0">
                        <a:lnSpc>
                          <a:spcPct val="115000"/>
                        </a:lnSpc>
                        <a:spcBef>
                          <a:spcPts val="0"/>
                        </a:spcBef>
                        <a:spcAft>
                          <a:spcPts val="300"/>
                        </a:spcAft>
                      </a:pPr>
                      <a:r>
                        <a:rPr lang="en-US" sz="2200" dirty="0" smtClean="0">
                          <a:solidFill>
                            <a:schemeClr val="tx1"/>
                          </a:solidFill>
                          <a:effectLst/>
                          <a:latin typeface="+mn-lt"/>
                          <a:ea typeface="Calibri"/>
                          <a:cs typeface="Times New Roman"/>
                        </a:rPr>
                        <a:t>NAA/Cr</a:t>
                      </a:r>
                      <a:r>
                        <a:rPr lang="en-US" sz="2200" baseline="0" dirty="0" smtClean="0">
                          <a:solidFill>
                            <a:schemeClr val="tx1"/>
                          </a:solidFill>
                          <a:effectLst/>
                          <a:latin typeface="+mn-lt"/>
                          <a:ea typeface="Calibri"/>
                          <a:cs typeface="Times New Roman"/>
                        </a:rPr>
                        <a:t> Ratio-ACC</a:t>
                      </a:r>
                    </a:p>
                  </a:txBody>
                  <a:tcPr marL="74295" marR="74295" marT="0" marB="0" anchor="b"/>
                </a:tc>
                <a:tc>
                  <a:txBody>
                    <a:bodyPr/>
                    <a:lstStyle/>
                    <a:p>
                      <a:pPr marL="0" marR="0" algn="ctr">
                        <a:lnSpc>
                          <a:spcPct val="115000"/>
                        </a:lnSpc>
                        <a:spcBef>
                          <a:spcPts val="0"/>
                        </a:spcBef>
                        <a:spcAft>
                          <a:spcPts val="0"/>
                        </a:spcAft>
                      </a:pPr>
                      <a:r>
                        <a:rPr lang="en-US" sz="2200" dirty="0" smtClean="0">
                          <a:solidFill>
                            <a:schemeClr val="tx1"/>
                          </a:solidFill>
                          <a:effectLst/>
                          <a:latin typeface="+mn-lt"/>
                          <a:ea typeface="Calibri"/>
                          <a:cs typeface="Times New Roman"/>
                        </a:rPr>
                        <a:t>-0.07 (5)</a:t>
                      </a:r>
                      <a:endParaRPr lang="en-US" sz="220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chemeClr val="tx1"/>
                          </a:solidFill>
                          <a:effectLst/>
                          <a:latin typeface="+mn-lt"/>
                          <a:ea typeface="Calibri"/>
                          <a:cs typeface="Times New Roman"/>
                        </a:rPr>
                        <a:t>0.01 (5)</a:t>
                      </a:r>
                      <a:endParaRPr lang="en-US" sz="220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chemeClr val="tx1"/>
                          </a:solidFill>
                          <a:effectLst/>
                          <a:latin typeface="+mn-lt"/>
                          <a:ea typeface="Calibri"/>
                          <a:cs typeface="Times New Roman"/>
                        </a:rPr>
                        <a:t>-0.09</a:t>
                      </a:r>
                      <a:endParaRPr lang="en-US" sz="220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chemeClr val="tx1"/>
                          </a:solidFill>
                          <a:effectLst/>
                          <a:latin typeface="+mn-lt"/>
                          <a:ea typeface="Calibri"/>
                          <a:cs typeface="Times New Roman"/>
                        </a:rPr>
                        <a:t>-0.66</a:t>
                      </a:r>
                      <a:endParaRPr lang="en-US" sz="220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chemeClr val="tx1"/>
                          </a:solidFill>
                          <a:effectLst/>
                          <a:latin typeface="+mn-lt"/>
                          <a:ea typeface="Calibri"/>
                          <a:cs typeface="Times New Roman"/>
                        </a:rPr>
                        <a:t>0.264</a:t>
                      </a:r>
                      <a:endParaRPr lang="en-US" sz="2200" dirty="0">
                        <a:solidFill>
                          <a:schemeClr val="tx1"/>
                        </a:solidFill>
                        <a:effectLst/>
                        <a:latin typeface="+mn-lt"/>
                        <a:ea typeface="Calibri"/>
                        <a:cs typeface="Times New Roman"/>
                      </a:endParaRPr>
                    </a:p>
                  </a:txBody>
                  <a:tcPr marL="74295" marR="74295" marT="0" marB="0" anchor="b"/>
                </a:tc>
                <a:tc>
                  <a:txBody>
                    <a:bodyPr/>
                    <a:lstStyle/>
                    <a:p>
                      <a:pPr marL="0" marR="0" algn="ctr">
                        <a:lnSpc>
                          <a:spcPct val="115000"/>
                        </a:lnSpc>
                        <a:spcBef>
                          <a:spcPts val="0"/>
                        </a:spcBef>
                        <a:spcAft>
                          <a:spcPts val="0"/>
                        </a:spcAft>
                      </a:pPr>
                      <a:r>
                        <a:rPr lang="en-US" sz="2200" dirty="0" smtClean="0">
                          <a:solidFill>
                            <a:schemeClr val="tx1"/>
                          </a:solidFill>
                          <a:effectLst/>
                          <a:latin typeface="+mn-lt"/>
                          <a:ea typeface="Calibri"/>
                          <a:cs typeface="Times New Roman"/>
                        </a:rPr>
                        <a:t>0.417</a:t>
                      </a:r>
                      <a:endParaRPr lang="en-US" sz="2200" dirty="0">
                        <a:solidFill>
                          <a:schemeClr val="tx1"/>
                        </a:solidFill>
                        <a:effectLst/>
                        <a:latin typeface="+mn-lt"/>
                        <a:ea typeface="Calibri"/>
                        <a:cs typeface="Times New Roman"/>
                      </a:endParaRPr>
                    </a:p>
                  </a:txBody>
                  <a:tcPr marL="74295" marR="74295" marT="0" marB="0" anchor="b"/>
                </a:tc>
              </a:tr>
            </a:tbl>
          </a:graphicData>
        </a:graphic>
      </p:graphicFrame>
      <p:pic>
        <p:nvPicPr>
          <p:cNvPr id="2050" name="Picture 3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988253" y="923929"/>
            <a:ext cx="2059386" cy="1857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382506" y="16280330"/>
            <a:ext cx="10896599" cy="8637069"/>
          </a:xfrm>
          <a:prstGeom prst="rect">
            <a:avLst/>
          </a:prstGeom>
        </p:spPr>
      </p:pic>
      <p:pic>
        <p:nvPicPr>
          <p:cNvPr id="2051" name="Picture 24" descr="C:\Users\ttu\Desktop\CSTS_logo189_300dpi.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7852" y="914400"/>
            <a:ext cx="2063748" cy="1898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32"/>
          <p:cNvSpPr>
            <a:spLocks noChangeArrowheads="1"/>
          </p:cNvSpPr>
          <p:nvPr/>
        </p:nvSpPr>
        <p:spPr bwMode="auto">
          <a:xfrm>
            <a:off x="0" y="0"/>
            <a:ext cx="35661600" cy="3566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9057" tIns="49528" rIns="99057" bIns="49528" anchor="ctr"/>
          <a:lstStyle/>
          <a:p>
            <a:endParaRPr lang="en-US"/>
          </a:p>
        </p:txBody>
      </p:sp>
      <p:sp>
        <p:nvSpPr>
          <p:cNvPr id="2053" name="Rectangle 2"/>
          <p:cNvSpPr>
            <a:spLocks noGrp="1" noChangeArrowheads="1"/>
          </p:cNvSpPr>
          <p:nvPr>
            <p:ph type="title"/>
          </p:nvPr>
        </p:nvSpPr>
        <p:spPr>
          <a:xfrm>
            <a:off x="2552700" y="1199555"/>
            <a:ext cx="30311328" cy="2762845"/>
          </a:xfrm>
        </p:spPr>
        <p:txBody>
          <a:bodyPr anchor="t"/>
          <a:lstStyle/>
          <a:p>
            <a:pPr eaLnBrk="1" hangingPunct="1"/>
            <a:r>
              <a:rPr lang="en-US" altLang="en-US" sz="6500" b="1" dirty="0" smtClean="0">
                <a:solidFill>
                  <a:srgbClr val="000080"/>
                </a:solidFill>
              </a:rPr>
              <a:t>Riluzole </a:t>
            </a:r>
            <a:r>
              <a:rPr lang="en-US" altLang="en-US" sz="6500" b="1" dirty="0">
                <a:solidFill>
                  <a:srgbClr val="000080"/>
                </a:solidFill>
              </a:rPr>
              <a:t>for PTSD: Efficacy of a Glutamatergic Modulator as Augmentation Treatment for Posttraumatic Stress Disorder</a:t>
            </a:r>
            <a:endParaRPr lang="en-US" sz="6500" dirty="0">
              <a:solidFill>
                <a:srgbClr val="000080"/>
              </a:solidFill>
            </a:endParaRPr>
          </a:p>
        </p:txBody>
      </p:sp>
      <p:pic>
        <p:nvPicPr>
          <p:cNvPr id="2054" name="Picture 31" descr="Dark text just right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913554" y="33538715"/>
            <a:ext cx="9214646" cy="1284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5" name="Group 6"/>
          <p:cNvGrpSpPr>
            <a:grpSpLocks/>
          </p:cNvGrpSpPr>
          <p:nvPr/>
        </p:nvGrpSpPr>
        <p:grpSpPr bwMode="auto">
          <a:xfrm>
            <a:off x="577850" y="6863280"/>
            <a:ext cx="10928350" cy="7168234"/>
            <a:chOff x="495300" y="4038600"/>
            <a:chExt cx="10020300" cy="4411723"/>
          </a:xfrm>
        </p:grpSpPr>
        <p:sp>
          <p:nvSpPr>
            <p:cNvPr id="2079" name="Text Box 17"/>
            <p:cNvSpPr txBox="1">
              <a:spLocks noChangeArrowheads="1"/>
            </p:cNvSpPr>
            <p:nvPr/>
          </p:nvSpPr>
          <p:spPr bwMode="auto">
            <a:xfrm>
              <a:off x="495300" y="4564461"/>
              <a:ext cx="10020300" cy="3885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65306" tIns="32653" rIns="65306" bIns="32653">
              <a:spAutoFit/>
            </a:bodyPr>
            <a:lstStyle>
              <a:lvl1pPr defTabSz="652463">
                <a:defRPr sz="2400">
                  <a:solidFill>
                    <a:schemeClr val="tx1"/>
                  </a:solidFill>
                  <a:latin typeface="Arial" charset="0"/>
                  <a:ea typeface="ＭＳ Ｐゴシック" pitchFamily="34" charset="-128"/>
                </a:defRPr>
              </a:lvl1pPr>
              <a:lvl2pPr marL="742950" indent="-285750" defTabSz="652463">
                <a:defRPr sz="2400">
                  <a:solidFill>
                    <a:schemeClr val="tx1"/>
                  </a:solidFill>
                  <a:latin typeface="Arial" charset="0"/>
                  <a:ea typeface="ＭＳ Ｐゴシック" pitchFamily="34" charset="-128"/>
                </a:defRPr>
              </a:lvl2pPr>
              <a:lvl3pPr marL="1143000" indent="-228600" defTabSz="652463">
                <a:defRPr sz="2400">
                  <a:solidFill>
                    <a:schemeClr val="tx1"/>
                  </a:solidFill>
                  <a:latin typeface="Arial" charset="0"/>
                  <a:ea typeface="ＭＳ Ｐゴシック" pitchFamily="34" charset="-128"/>
                </a:defRPr>
              </a:lvl3pPr>
              <a:lvl4pPr marL="1600200" indent="-228600" defTabSz="652463">
                <a:defRPr sz="2400">
                  <a:solidFill>
                    <a:schemeClr val="tx1"/>
                  </a:solidFill>
                  <a:latin typeface="Arial" charset="0"/>
                  <a:ea typeface="ＭＳ Ｐゴシック" pitchFamily="34" charset="-128"/>
                </a:defRPr>
              </a:lvl4pPr>
              <a:lvl5pPr marL="2057400" indent="-228600" defTabSz="652463">
                <a:defRPr sz="2400">
                  <a:solidFill>
                    <a:schemeClr val="tx1"/>
                  </a:solidFill>
                  <a:latin typeface="Arial" charset="0"/>
                  <a:ea typeface="ＭＳ Ｐゴシック" pitchFamily="34" charset="-128"/>
                </a:defRPr>
              </a:lvl5pPr>
              <a:lvl6pPr marL="25146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dirty="0"/>
                <a:t>Current pharmacological treatment for PTSD, particularly combat-related PTSD</a:t>
              </a:r>
              <a:r>
                <a:rPr lang="en-US" altLang="en-US" baseline="30000" dirty="0"/>
                <a:t>1,2</a:t>
              </a:r>
              <a:r>
                <a:rPr lang="en-US" altLang="en-US" dirty="0"/>
                <a:t>, is suboptimal, leaving an urgent need to develop novel treatments that rapidly and robustly improve symptoms. Increased concentrations of glutamate in the brain have been linked to cognitive effects that are correlated with PTSD symptoms</a:t>
              </a:r>
              <a:r>
                <a:rPr lang="en-US" altLang="en-US" baseline="30000" dirty="0"/>
                <a:t>3</a:t>
              </a:r>
              <a:r>
                <a:rPr lang="en-US" altLang="en-US" dirty="0"/>
                <a:t>. Drugs that alter neuronal survival pathways through reduction of glutamate activity may play a role in reversing the loss of neuronal integrity and possible focal atrophy in regions of the brain implicated in the pathophysiology of PTSD (e.g., amygdala and anterior cingulate cortex), potentially improving the symptoms of PTSD, as well as mild traumatic brain injury (</a:t>
              </a:r>
              <a:r>
                <a:rPr lang="en-US" altLang="en-US" dirty="0" err="1"/>
                <a:t>mTBI</a:t>
              </a:r>
              <a:r>
                <a:rPr lang="en-US" altLang="en-US" dirty="0"/>
                <a:t>). Riluzole is a </a:t>
              </a:r>
              <a:r>
                <a:rPr lang="en-US" altLang="en-US" dirty="0" err="1"/>
                <a:t>glutamatergic</a:t>
              </a:r>
              <a:r>
                <a:rPr lang="en-US" altLang="en-US" dirty="0"/>
                <a:t> modulator that is </a:t>
              </a:r>
              <a:r>
                <a:rPr lang="en-US" altLang="en-US" dirty="0" smtClean="0"/>
                <a:t>FDA approved </a:t>
              </a:r>
              <a:r>
                <a:rPr lang="en-US" altLang="en-US" dirty="0"/>
                <a:t>for treating amyotrophic lateral sclerosis (ALS) and has been found to have antidepressant</a:t>
              </a:r>
              <a:r>
                <a:rPr lang="en-US" altLang="en-US" baseline="30000" dirty="0"/>
                <a:t>4 </a:t>
              </a:r>
              <a:r>
                <a:rPr lang="en-US" altLang="en-US" dirty="0"/>
                <a:t>and anxiolytic properties</a:t>
              </a:r>
              <a:r>
                <a:rPr lang="en-US" altLang="en-US" baseline="30000" dirty="0"/>
                <a:t>5</a:t>
              </a:r>
              <a:r>
                <a:rPr lang="en-US" altLang="en-US" dirty="0"/>
                <a:t>. It may enhance the effect of PTSD medications and help reduce traumatic stress symptoms. The current study is a randomized controlled trial evaluating the efficacy of acute riluzole treatment for combat-related PTSD in service members and veterans, with or without </a:t>
              </a:r>
              <a:r>
                <a:rPr lang="en-US" altLang="en-US" dirty="0" err="1"/>
                <a:t>mTBI</a:t>
              </a:r>
              <a:r>
                <a:rPr lang="en-US" altLang="en-US" dirty="0"/>
                <a:t>, who have responded </a:t>
              </a:r>
              <a:r>
                <a:rPr lang="en-US" altLang="en-US" dirty="0" err="1"/>
                <a:t>suboptimally</a:t>
              </a:r>
              <a:r>
                <a:rPr lang="en-US" altLang="en-US" dirty="0"/>
                <a:t> to other pharmacologic treatments.  </a:t>
              </a:r>
              <a:endParaRPr lang="en-US" altLang="en-US" dirty="0" smtClean="0"/>
            </a:p>
            <a:p>
              <a:endParaRPr lang="en-US" altLang="en-US" sz="2200" dirty="0"/>
            </a:p>
          </p:txBody>
        </p:sp>
        <p:sp>
          <p:nvSpPr>
            <p:cNvPr id="2080" name="TextBox 1"/>
            <p:cNvSpPr txBox="1">
              <a:spLocks noChangeArrowheads="1"/>
            </p:cNvSpPr>
            <p:nvPr/>
          </p:nvSpPr>
          <p:spPr bwMode="auto">
            <a:xfrm>
              <a:off x="495300" y="4038600"/>
              <a:ext cx="10020300" cy="426201"/>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sz="3900" b="1" dirty="0">
                  <a:solidFill>
                    <a:schemeClr val="bg1"/>
                  </a:solidFill>
                </a:rPr>
                <a:t>Introduction</a:t>
              </a:r>
            </a:p>
          </p:txBody>
        </p:sp>
      </p:grpSp>
      <p:grpSp>
        <p:nvGrpSpPr>
          <p:cNvPr id="2057" name="Group 7"/>
          <p:cNvGrpSpPr>
            <a:grpSpLocks/>
          </p:cNvGrpSpPr>
          <p:nvPr/>
        </p:nvGrpSpPr>
        <p:grpSpPr bwMode="auto">
          <a:xfrm>
            <a:off x="558800" y="14029856"/>
            <a:ext cx="10947400" cy="6173857"/>
            <a:chOff x="415234" y="9999662"/>
            <a:chExt cx="10100367" cy="3346409"/>
          </a:xfrm>
        </p:grpSpPr>
        <p:sp>
          <p:nvSpPr>
            <p:cNvPr id="2075" name="Text Box 18"/>
            <p:cNvSpPr txBox="1">
              <a:spLocks noChangeArrowheads="1"/>
            </p:cNvSpPr>
            <p:nvPr/>
          </p:nvSpPr>
          <p:spPr bwMode="auto">
            <a:xfrm>
              <a:off x="432812" y="10507688"/>
              <a:ext cx="10082788" cy="28383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65306" tIns="32653" rIns="65306" bIns="32653">
              <a:spAutoFit/>
            </a:bodyPr>
            <a:lstStyle>
              <a:lvl1pPr defTabSz="652463">
                <a:defRPr sz="2400">
                  <a:solidFill>
                    <a:schemeClr val="tx1"/>
                  </a:solidFill>
                  <a:latin typeface="Arial" charset="0"/>
                  <a:ea typeface="ＭＳ Ｐゴシック" pitchFamily="34" charset="-128"/>
                </a:defRPr>
              </a:lvl1pPr>
              <a:lvl2pPr marL="742950" indent="-285750" defTabSz="652463">
                <a:defRPr sz="2400">
                  <a:solidFill>
                    <a:schemeClr val="tx1"/>
                  </a:solidFill>
                  <a:latin typeface="Arial" charset="0"/>
                  <a:ea typeface="ＭＳ Ｐゴシック" pitchFamily="34" charset="-128"/>
                </a:defRPr>
              </a:lvl2pPr>
              <a:lvl3pPr marL="1143000" indent="-228600" defTabSz="652463">
                <a:defRPr sz="2400">
                  <a:solidFill>
                    <a:schemeClr val="tx1"/>
                  </a:solidFill>
                  <a:latin typeface="Arial" charset="0"/>
                  <a:ea typeface="ＭＳ Ｐゴシック" pitchFamily="34" charset="-128"/>
                </a:defRPr>
              </a:lvl3pPr>
              <a:lvl4pPr marL="1600200" indent="-228600" defTabSz="652463">
                <a:defRPr sz="2400">
                  <a:solidFill>
                    <a:schemeClr val="tx1"/>
                  </a:solidFill>
                  <a:latin typeface="Arial" charset="0"/>
                  <a:ea typeface="ＭＳ Ｐゴシック" pitchFamily="34" charset="-128"/>
                </a:defRPr>
              </a:lvl4pPr>
              <a:lvl5pPr marL="2057400" indent="-228600" defTabSz="652463">
                <a:defRPr sz="2400">
                  <a:solidFill>
                    <a:schemeClr val="tx1"/>
                  </a:solidFill>
                  <a:latin typeface="Arial" charset="0"/>
                  <a:ea typeface="ＭＳ Ｐゴシック" pitchFamily="34" charset="-128"/>
                </a:defRPr>
              </a:lvl5pPr>
              <a:lvl6pPr marL="25146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dirty="0"/>
                <a:t>Up to 100 OIF/OEF/OND veterans aged 18 to 65 are being recruited at Walter Reed National Military Medical Center (WRNMMC) and Syracuse VA Medical Center </a:t>
              </a:r>
              <a:r>
                <a:rPr lang="en-US" altLang="en-US" dirty="0" smtClean="0"/>
                <a:t>(SVAMC) for </a:t>
              </a:r>
              <a:r>
                <a:rPr lang="en-US" altLang="en-US" dirty="0"/>
                <a:t>a randomized, double-blind, placebo-controlled, parallel trial. Participants must be currently taking an SSRI or SNRI for PTSD and have a current CAPS score ≥ 40. The study is being conducted in two phases</a:t>
              </a:r>
              <a:r>
                <a:rPr lang="en-US" altLang="en-US" dirty="0" smtClean="0"/>
                <a:t>:  </a:t>
              </a:r>
              <a:r>
                <a:rPr lang="en-US" altLang="en-US" dirty="0"/>
                <a:t>eligibility screening with a 2- to 4- week stabilization period and an 8-week acute treatment phase.  </a:t>
              </a:r>
            </a:p>
            <a:p>
              <a:r>
                <a:rPr lang="en-US" altLang="en-US" dirty="0"/>
                <a:t> </a:t>
              </a:r>
            </a:p>
            <a:p>
              <a:r>
                <a:rPr lang="en-US" altLang="en-US" dirty="0"/>
                <a:t>During the acute phase participants are randomized (1:1) to 8-week treatment with riluzole or placebo. Participants are assessed weekly from Visit 1 through Visit 9. Dosage begins at 100mg/day and is increased to 200 mg/day if </a:t>
              </a:r>
              <a:r>
                <a:rPr lang="en-US" altLang="en-US" dirty="0" smtClean="0"/>
                <a:t>a participant’s </a:t>
              </a:r>
              <a:r>
                <a:rPr lang="en-US" altLang="en-US" dirty="0"/>
                <a:t>PTSD Checklist score does not decrease by 10 or more points after 2 weeks of treatment.</a:t>
              </a:r>
            </a:p>
            <a:p>
              <a:endParaRPr lang="en-US" altLang="en-US" dirty="0"/>
            </a:p>
          </p:txBody>
        </p:sp>
        <p:sp>
          <p:nvSpPr>
            <p:cNvPr id="2076" name="TextBox 19"/>
            <p:cNvSpPr txBox="1">
              <a:spLocks noChangeArrowheads="1"/>
            </p:cNvSpPr>
            <p:nvPr/>
          </p:nvSpPr>
          <p:spPr bwMode="auto">
            <a:xfrm>
              <a:off x="415234" y="9999662"/>
              <a:ext cx="10100367" cy="375353"/>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sz="3900" b="1" dirty="0">
                  <a:solidFill>
                    <a:schemeClr val="bg1"/>
                  </a:solidFill>
                </a:rPr>
                <a:t>Methods</a:t>
              </a:r>
            </a:p>
          </p:txBody>
        </p:sp>
      </p:grpSp>
      <p:grpSp>
        <p:nvGrpSpPr>
          <p:cNvPr id="2058" name="Group 5"/>
          <p:cNvGrpSpPr>
            <a:grpSpLocks/>
          </p:cNvGrpSpPr>
          <p:nvPr/>
        </p:nvGrpSpPr>
        <p:grpSpPr bwMode="auto">
          <a:xfrm>
            <a:off x="12382500" y="6863279"/>
            <a:ext cx="10896600" cy="9454235"/>
            <a:chOff x="11430000" y="4051299"/>
            <a:chExt cx="10058401" cy="5817426"/>
          </a:xfrm>
        </p:grpSpPr>
        <p:sp>
          <p:nvSpPr>
            <p:cNvPr id="2073" name="Text Box 20"/>
            <p:cNvSpPr txBox="1">
              <a:spLocks noChangeArrowheads="1"/>
            </p:cNvSpPr>
            <p:nvPr/>
          </p:nvSpPr>
          <p:spPr bwMode="auto">
            <a:xfrm>
              <a:off x="11430001" y="4601189"/>
              <a:ext cx="10058400" cy="5267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65306" tIns="32653" rIns="65306" bIns="32653">
              <a:spAutoFit/>
            </a:bodyPr>
            <a:lstStyle>
              <a:lvl1pPr defTabSz="652463">
                <a:defRPr sz="2400">
                  <a:solidFill>
                    <a:schemeClr val="tx1"/>
                  </a:solidFill>
                  <a:latin typeface="Arial" charset="0"/>
                  <a:ea typeface="ＭＳ Ｐゴシック" pitchFamily="34" charset="-128"/>
                </a:defRPr>
              </a:lvl1pPr>
              <a:lvl2pPr marL="742950" indent="-285750" defTabSz="652463">
                <a:defRPr sz="2400">
                  <a:solidFill>
                    <a:schemeClr val="tx1"/>
                  </a:solidFill>
                  <a:latin typeface="Arial" charset="0"/>
                  <a:ea typeface="ＭＳ Ｐゴシック" pitchFamily="34" charset="-128"/>
                </a:defRPr>
              </a:lvl2pPr>
              <a:lvl3pPr marL="1143000" indent="-228600" defTabSz="652463">
                <a:defRPr sz="2400">
                  <a:solidFill>
                    <a:schemeClr val="tx1"/>
                  </a:solidFill>
                  <a:latin typeface="Arial" charset="0"/>
                  <a:ea typeface="ＭＳ Ｐゴシック" pitchFamily="34" charset="-128"/>
                </a:defRPr>
              </a:lvl3pPr>
              <a:lvl4pPr marL="1600200" indent="-228600" defTabSz="652463">
                <a:defRPr sz="2400">
                  <a:solidFill>
                    <a:schemeClr val="tx1"/>
                  </a:solidFill>
                  <a:latin typeface="Arial" charset="0"/>
                  <a:ea typeface="ＭＳ Ｐゴシック" pitchFamily="34" charset="-128"/>
                </a:defRPr>
              </a:lvl4pPr>
              <a:lvl5pPr marL="2057400" indent="-228600" defTabSz="652463">
                <a:defRPr sz="2400">
                  <a:solidFill>
                    <a:schemeClr val="tx1"/>
                  </a:solidFill>
                  <a:latin typeface="Arial" charset="0"/>
                  <a:ea typeface="ＭＳ Ｐゴシック" pitchFamily="34" charset="-128"/>
                </a:defRPr>
              </a:lvl5pPr>
              <a:lvl6pPr marL="25146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dirty="0"/>
                <a:t>Outcome variables include PTSD, depression, anxiety, and global functioning, which are assessed at pre-, mid-, and post-treatment. In addition, a subgroup of eligible participants from WRNMMC is undergoing magnetic resonance spectroscopy pre- and post-treatment to evaluate changes in N-acetyl aspartate (NAA) absolute concentration levels in the amygdala (AMYG) and anterior cingulate cortex (ACC). </a:t>
              </a:r>
            </a:p>
            <a:p>
              <a:endParaRPr lang="en-US" altLang="en-US" dirty="0" smtClean="0"/>
            </a:p>
            <a:p>
              <a:r>
                <a:rPr lang="en-US" altLang="en-US" dirty="0" smtClean="0"/>
                <a:t>Proton magnetic resonance spectroscopy (</a:t>
              </a:r>
              <a:r>
                <a:rPr lang="en-US" altLang="en-US" baseline="30000" dirty="0" smtClean="0"/>
                <a:t>1</a:t>
              </a:r>
              <a:r>
                <a:rPr lang="en-US" altLang="en-US" dirty="0" smtClean="0"/>
                <a:t>H MRS) is an in vivo technique that provides direct neurochemical information about regions of interest in the brain (Fig. 1). NAA levels serve as a surrogate marker for neuronal integrity and reflect extent of neuronal loss or injury</a:t>
              </a:r>
              <a:r>
                <a:rPr lang="en-US" altLang="en-US" baseline="30000" dirty="0" smtClean="0"/>
                <a:t>7,8</a:t>
              </a:r>
              <a:r>
                <a:rPr lang="en-US" altLang="en-US" dirty="0" smtClean="0"/>
                <a:t>. Reduced NAA/CR ratios in the ACC and hippocampus have been reported in combat veterans</a:t>
              </a:r>
              <a:r>
                <a:rPr lang="en-US" altLang="en-US" baseline="30000" dirty="0" smtClean="0"/>
                <a:t>9</a:t>
              </a:r>
              <a:r>
                <a:rPr lang="en-US" altLang="en-US" dirty="0" smtClean="0"/>
                <a:t> and PTSD patients</a:t>
              </a:r>
              <a:r>
                <a:rPr lang="en-US" altLang="en-US" baseline="30000" dirty="0" smtClean="0"/>
                <a:t>10</a:t>
              </a:r>
              <a:r>
                <a:rPr lang="en-US" altLang="en-US" dirty="0" smtClean="0"/>
                <a:t>. The current study will evaluate pre- to post-treatment changes in absolute NAA concentrations and well as changes to NAA/Cr ratios in the ACC and amygdala.  </a:t>
              </a:r>
            </a:p>
            <a:p>
              <a:r>
                <a:rPr lang="en-US" altLang="en-US" dirty="0" smtClean="0"/>
                <a:t> </a:t>
              </a:r>
              <a:endParaRPr lang="en-US" altLang="en-US" dirty="0"/>
            </a:p>
            <a:p>
              <a:r>
                <a:rPr lang="en-US" altLang="en-US" i="1" dirty="0"/>
                <a:t>Hypotheses: </a:t>
              </a:r>
              <a:r>
                <a:rPr lang="en-US" altLang="en-US" dirty="0"/>
                <a:t>(1) Participants randomized to riluzole will have superior improvement in PTSD symptoms compared to subjects given placebo. (2) Participants randomized to riluzole will have significant improvement in depression, anxiety, and global functioning compared to those given placebo. (3) </a:t>
              </a:r>
              <a:r>
                <a:rPr lang="en-US" altLang="en-US" dirty="0" smtClean="0"/>
                <a:t>NAA concentrations in </a:t>
              </a:r>
              <a:r>
                <a:rPr lang="en-US" altLang="en-US" dirty="0"/>
                <a:t>the amygdala and anterior cingulate, measured using </a:t>
              </a:r>
              <a:r>
                <a:rPr lang="en-US" altLang="en-US" baseline="30000" dirty="0"/>
                <a:t>1</a:t>
              </a:r>
              <a:r>
                <a:rPr lang="en-US" altLang="en-US" dirty="0"/>
                <a:t>H MRS, will increase after 8-week treatment with riluzole</a:t>
              </a:r>
              <a:r>
                <a:rPr lang="en-US" altLang="en-US" dirty="0" smtClean="0"/>
                <a:t>.</a:t>
              </a:r>
            </a:p>
            <a:p>
              <a:endParaRPr lang="en-US" altLang="en-US" dirty="0"/>
            </a:p>
          </p:txBody>
        </p:sp>
        <p:sp>
          <p:nvSpPr>
            <p:cNvPr id="2074" name="TextBox 20"/>
            <p:cNvSpPr txBox="1">
              <a:spLocks noChangeArrowheads="1"/>
            </p:cNvSpPr>
            <p:nvPr/>
          </p:nvSpPr>
          <p:spPr bwMode="auto">
            <a:xfrm>
              <a:off x="11430000" y="4051299"/>
              <a:ext cx="10058401" cy="426111"/>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sz="3900" b="1" dirty="0">
                  <a:solidFill>
                    <a:schemeClr val="bg1"/>
                  </a:solidFill>
                </a:rPr>
                <a:t>Methods (cont.)</a:t>
              </a:r>
            </a:p>
          </p:txBody>
        </p:sp>
      </p:grpSp>
      <p:sp>
        <p:nvSpPr>
          <p:cNvPr id="4" name="TextBox 3"/>
          <p:cNvSpPr txBox="1"/>
          <p:nvPr/>
        </p:nvSpPr>
        <p:spPr>
          <a:xfrm>
            <a:off x="609600" y="3569903"/>
            <a:ext cx="34175700" cy="1915905"/>
          </a:xfrm>
          <a:prstGeom prst="rect">
            <a:avLst/>
          </a:prstGeom>
          <a:noFill/>
        </p:spPr>
        <p:txBody>
          <a:bodyPr wrap="square" lIns="99057" tIns="49528" rIns="99057" bIns="49528">
            <a:spAutoFit/>
          </a:bodyPr>
          <a:lstStyle/>
          <a:p>
            <a:pPr algn="ctr">
              <a:spcBef>
                <a:spcPts val="325"/>
              </a:spcBef>
              <a:spcAft>
                <a:spcPts val="325"/>
              </a:spcAft>
              <a:defRPr/>
            </a:pPr>
            <a:r>
              <a:rPr lang="en-US" altLang="en-US" sz="3900" kern="0" dirty="0">
                <a:solidFill>
                  <a:srgbClr val="000000"/>
                </a:solidFill>
                <a:latin typeface="Arial"/>
                <a:ea typeface="ＭＳ Ｐゴシック" pitchFamily="16" charset="-128"/>
              </a:rPr>
              <a:t>Patricia T. Spangler</a:t>
            </a:r>
            <a:r>
              <a:rPr lang="en-US" altLang="en-US" sz="3900" kern="0" baseline="30000" dirty="0">
                <a:solidFill>
                  <a:srgbClr val="000000"/>
                </a:solidFill>
                <a:latin typeface="Arial"/>
                <a:ea typeface="ＭＳ Ｐゴシック" pitchFamily="16" charset="-128"/>
              </a:rPr>
              <a:t>1,2</a:t>
            </a:r>
            <a:r>
              <a:rPr lang="en-US" altLang="en-US" sz="3900" kern="0" dirty="0">
                <a:solidFill>
                  <a:srgbClr val="000000"/>
                </a:solidFill>
                <a:latin typeface="Arial"/>
                <a:ea typeface="ＭＳ Ｐゴシック" pitchFamily="16" charset="-128"/>
              </a:rPr>
              <a:t>, James C. West</a:t>
            </a:r>
            <a:r>
              <a:rPr lang="en-US" altLang="en-US" sz="3900" kern="0" baseline="30000" dirty="0">
                <a:solidFill>
                  <a:srgbClr val="000000"/>
                </a:solidFill>
                <a:latin typeface="Arial"/>
                <a:ea typeface="ＭＳ Ｐゴシック" pitchFamily="16" charset="-128"/>
              </a:rPr>
              <a:t>1,2</a:t>
            </a:r>
            <a:r>
              <a:rPr lang="en-US" altLang="en-US" sz="3900" kern="0" dirty="0">
                <a:solidFill>
                  <a:srgbClr val="000000"/>
                </a:solidFill>
                <a:latin typeface="Arial"/>
                <a:ea typeface="ＭＳ Ｐゴシック" pitchFamily="16" charset="-128"/>
              </a:rPr>
              <a:t>, Brian Andrews-Shigaki</a:t>
            </a:r>
            <a:r>
              <a:rPr lang="en-US" altLang="en-US" sz="3900" kern="0" baseline="30000" dirty="0">
                <a:solidFill>
                  <a:srgbClr val="000000"/>
                </a:solidFill>
                <a:latin typeface="Arial"/>
                <a:ea typeface="ＭＳ Ｐゴシック" pitchFamily="16" charset="-128"/>
              </a:rPr>
              <a:t>2</a:t>
            </a:r>
            <a:r>
              <a:rPr lang="en-US" altLang="en-US" sz="3900" kern="0" dirty="0">
                <a:solidFill>
                  <a:srgbClr val="000000"/>
                </a:solidFill>
                <a:latin typeface="Arial"/>
                <a:ea typeface="ＭＳ Ｐゴシック" pitchFamily="16" charset="-128"/>
              </a:rPr>
              <a:t>, Kyle Possemato</a:t>
            </a:r>
            <a:r>
              <a:rPr lang="en-US" altLang="en-US" sz="3900" kern="0" baseline="30000" dirty="0">
                <a:solidFill>
                  <a:srgbClr val="000000"/>
                </a:solidFill>
                <a:latin typeface="Arial"/>
                <a:ea typeface="ＭＳ Ｐゴシック" pitchFamily="16" charset="-128"/>
              </a:rPr>
              <a:t>3</a:t>
            </a:r>
            <a:r>
              <a:rPr lang="en-US" altLang="en-US" sz="3900" kern="0" dirty="0">
                <a:solidFill>
                  <a:srgbClr val="000000"/>
                </a:solidFill>
                <a:latin typeface="Arial"/>
                <a:ea typeface="ＭＳ Ｐゴシック" pitchFamily="16" charset="-128"/>
              </a:rPr>
              <a:t>, Shannon McKenzie</a:t>
            </a:r>
            <a:r>
              <a:rPr lang="en-US" altLang="en-US" sz="3900" kern="0" baseline="30000" dirty="0">
                <a:solidFill>
                  <a:srgbClr val="000000"/>
                </a:solidFill>
                <a:latin typeface="Arial"/>
                <a:ea typeface="ＭＳ Ｐゴシック" pitchFamily="16" charset="-128"/>
              </a:rPr>
              <a:t>3</a:t>
            </a:r>
            <a:r>
              <a:rPr lang="en-US" altLang="en-US" sz="3900" kern="0" dirty="0">
                <a:solidFill>
                  <a:srgbClr val="000000"/>
                </a:solidFill>
                <a:latin typeface="Arial"/>
                <a:ea typeface="ＭＳ Ｐゴシック" pitchFamily="16" charset="-128"/>
              </a:rPr>
              <a:t>, Maegan Paxton</a:t>
            </a:r>
            <a:r>
              <a:rPr lang="en-US" altLang="en-US" sz="3900" kern="0" baseline="30000" dirty="0">
                <a:solidFill>
                  <a:srgbClr val="000000"/>
                </a:solidFill>
                <a:latin typeface="Arial"/>
                <a:ea typeface="ＭＳ Ｐゴシック" pitchFamily="16" charset="-128"/>
              </a:rPr>
              <a:t>1</a:t>
            </a:r>
            <a:r>
              <a:rPr lang="en-US" altLang="en-US" sz="3900" kern="0" dirty="0" smtClean="0">
                <a:solidFill>
                  <a:srgbClr val="000000"/>
                </a:solidFill>
                <a:latin typeface="Arial"/>
                <a:ea typeface="ＭＳ Ｐゴシック" pitchFamily="16" charset="-128"/>
              </a:rPr>
              <a:t>, </a:t>
            </a:r>
          </a:p>
          <a:p>
            <a:pPr algn="ctr">
              <a:spcBef>
                <a:spcPts val="325"/>
              </a:spcBef>
              <a:spcAft>
                <a:spcPts val="325"/>
              </a:spcAft>
              <a:defRPr/>
            </a:pPr>
            <a:r>
              <a:rPr lang="en-US" altLang="en-US" sz="3900" kern="0" dirty="0" smtClean="0">
                <a:solidFill>
                  <a:srgbClr val="000000"/>
                </a:solidFill>
                <a:latin typeface="Arial"/>
                <a:ea typeface="ＭＳ Ｐゴシック" pitchFamily="16" charset="-128"/>
              </a:rPr>
              <a:t>Tung Tu</a:t>
            </a:r>
            <a:r>
              <a:rPr lang="en-US" altLang="en-US" sz="3900" kern="0" baseline="30000" dirty="0">
                <a:solidFill>
                  <a:srgbClr val="000000"/>
                </a:solidFill>
                <a:latin typeface="Arial"/>
                <a:ea typeface="ＭＳ Ｐゴシック" pitchFamily="16" charset="-128"/>
              </a:rPr>
              <a:t>1</a:t>
            </a:r>
            <a:r>
              <a:rPr lang="en-US" altLang="en-US" sz="3900" kern="0" dirty="0" smtClean="0">
                <a:solidFill>
                  <a:srgbClr val="000000"/>
                </a:solidFill>
                <a:latin typeface="Arial"/>
                <a:ea typeface="ＭＳ Ｐゴシック" pitchFamily="16" charset="-128"/>
              </a:rPr>
              <a:t>, Krista Engle</a:t>
            </a:r>
            <a:r>
              <a:rPr lang="en-US" altLang="en-US" sz="3900" kern="0" baseline="30000" dirty="0">
                <a:solidFill>
                  <a:srgbClr val="000000"/>
                </a:solidFill>
                <a:latin typeface="Arial"/>
                <a:ea typeface="ＭＳ Ｐゴシック" pitchFamily="16" charset="-128"/>
              </a:rPr>
              <a:t>1</a:t>
            </a:r>
            <a:r>
              <a:rPr lang="en-US" altLang="en-US" sz="3900" kern="0" dirty="0" smtClean="0">
                <a:solidFill>
                  <a:srgbClr val="000000"/>
                </a:solidFill>
                <a:latin typeface="Arial"/>
                <a:ea typeface="ＭＳ Ｐゴシック" pitchFamily="16" charset="-128"/>
              </a:rPr>
              <a:t>, </a:t>
            </a:r>
            <a:r>
              <a:rPr lang="en-US" altLang="en-US" sz="3900" kern="0" dirty="0">
                <a:solidFill>
                  <a:srgbClr val="000000"/>
                </a:solidFill>
                <a:latin typeface="Arial"/>
                <a:ea typeface="ＭＳ Ｐゴシック" pitchFamily="16" charset="-128"/>
              </a:rPr>
              <a:t>and David M. Benedek</a:t>
            </a:r>
            <a:r>
              <a:rPr lang="en-US" altLang="en-US" sz="3900" kern="0" baseline="30000" dirty="0">
                <a:solidFill>
                  <a:srgbClr val="000000"/>
                </a:solidFill>
                <a:latin typeface="Arial"/>
                <a:ea typeface="ＭＳ Ｐゴシック" pitchFamily="16" charset="-128"/>
              </a:rPr>
              <a:t>1,2 </a:t>
            </a:r>
          </a:p>
          <a:p>
            <a:pPr algn="ctr">
              <a:spcBef>
                <a:spcPts val="325"/>
              </a:spcBef>
              <a:spcAft>
                <a:spcPts val="325"/>
              </a:spcAft>
              <a:defRPr/>
            </a:pPr>
            <a:r>
              <a:rPr lang="en-US" altLang="en-US" sz="3000" kern="0" baseline="30000" dirty="0">
                <a:solidFill>
                  <a:srgbClr val="000000"/>
                </a:solidFill>
                <a:latin typeface="Arial"/>
                <a:ea typeface="ＭＳ Ｐゴシック" pitchFamily="16" charset="-128"/>
              </a:rPr>
              <a:t>1</a:t>
            </a:r>
            <a:r>
              <a:rPr lang="en-US" altLang="en-US" sz="3000" kern="0" dirty="0">
                <a:solidFill>
                  <a:srgbClr val="000000"/>
                </a:solidFill>
                <a:latin typeface="Arial"/>
                <a:ea typeface="ＭＳ Ｐゴシック" pitchFamily="16" charset="-128"/>
              </a:rPr>
              <a:t>Center for the Study of Traumatic Stress; </a:t>
            </a:r>
            <a:r>
              <a:rPr lang="en-US" altLang="en-US" sz="3000" kern="0" baseline="30000" dirty="0">
                <a:solidFill>
                  <a:srgbClr val="000000"/>
                </a:solidFill>
                <a:latin typeface="Arial"/>
                <a:ea typeface="ＭＳ Ｐゴシック" pitchFamily="16" charset="-128"/>
              </a:rPr>
              <a:t>2</a:t>
            </a:r>
            <a:r>
              <a:rPr lang="en-US" altLang="en-US" sz="3000" kern="0" dirty="0">
                <a:solidFill>
                  <a:srgbClr val="000000"/>
                </a:solidFill>
                <a:latin typeface="Arial"/>
                <a:ea typeface="ＭＳ Ｐゴシック" pitchFamily="16" charset="-128"/>
              </a:rPr>
              <a:t>Uniformed Services University of the Health Sciences; </a:t>
            </a:r>
            <a:r>
              <a:rPr lang="en-US" altLang="en-US" sz="3000" kern="0" baseline="30000" dirty="0">
                <a:solidFill>
                  <a:srgbClr val="000000"/>
                </a:solidFill>
                <a:latin typeface="Arial"/>
                <a:ea typeface="ＭＳ Ｐゴシック" pitchFamily="16" charset="-128"/>
              </a:rPr>
              <a:t>3</a:t>
            </a:r>
            <a:r>
              <a:rPr lang="en-US" altLang="en-US" sz="3000" kern="0" dirty="0">
                <a:solidFill>
                  <a:srgbClr val="000000"/>
                </a:solidFill>
                <a:latin typeface="Arial"/>
                <a:ea typeface="ＭＳ Ｐゴシック" pitchFamily="16" charset="-128"/>
              </a:rPr>
              <a:t>Syracuse VA Medical Center</a:t>
            </a:r>
            <a:endParaRPr lang="en-US" sz="3000" dirty="0">
              <a:ea typeface="ＭＳ Ｐゴシック" pitchFamily="16" charset="-128"/>
            </a:endParaRPr>
          </a:p>
        </p:txBody>
      </p:sp>
      <p:grpSp>
        <p:nvGrpSpPr>
          <p:cNvPr id="2063" name="Group 5"/>
          <p:cNvGrpSpPr>
            <a:grpSpLocks/>
          </p:cNvGrpSpPr>
          <p:nvPr/>
        </p:nvGrpSpPr>
        <p:grpSpPr bwMode="auto">
          <a:xfrm>
            <a:off x="12382501" y="26841476"/>
            <a:ext cx="10896600" cy="6081322"/>
            <a:chOff x="11430000" y="4151834"/>
            <a:chExt cx="10058401" cy="1542198"/>
          </a:xfrm>
        </p:grpSpPr>
        <p:sp>
          <p:nvSpPr>
            <p:cNvPr id="2069" name="Text Box 20"/>
            <p:cNvSpPr txBox="1">
              <a:spLocks noChangeArrowheads="1"/>
            </p:cNvSpPr>
            <p:nvPr/>
          </p:nvSpPr>
          <p:spPr bwMode="auto">
            <a:xfrm>
              <a:off x="11430001" y="4366055"/>
              <a:ext cx="10058400" cy="1327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65306" tIns="32653" rIns="65306" bIns="32653">
              <a:spAutoFit/>
            </a:bodyPr>
            <a:lstStyle>
              <a:lvl1pPr defTabSz="652463">
                <a:defRPr sz="2400">
                  <a:solidFill>
                    <a:schemeClr val="tx1"/>
                  </a:solidFill>
                  <a:latin typeface="Arial" charset="0"/>
                  <a:ea typeface="ＭＳ Ｐゴシック" pitchFamily="34" charset="-128"/>
                </a:defRPr>
              </a:lvl1pPr>
              <a:lvl2pPr marL="742950" indent="-285750" defTabSz="652463">
                <a:defRPr sz="2400">
                  <a:solidFill>
                    <a:schemeClr val="tx1"/>
                  </a:solidFill>
                  <a:latin typeface="Arial" charset="0"/>
                  <a:ea typeface="ＭＳ Ｐゴシック" pitchFamily="34" charset="-128"/>
                </a:defRPr>
              </a:lvl2pPr>
              <a:lvl3pPr marL="1143000" indent="-228600" defTabSz="652463">
                <a:defRPr sz="2400">
                  <a:solidFill>
                    <a:schemeClr val="tx1"/>
                  </a:solidFill>
                  <a:latin typeface="Arial" charset="0"/>
                  <a:ea typeface="ＭＳ Ｐゴシック" pitchFamily="34" charset="-128"/>
                </a:defRPr>
              </a:lvl3pPr>
              <a:lvl4pPr marL="1600200" indent="-228600" defTabSz="652463">
                <a:defRPr sz="2400">
                  <a:solidFill>
                    <a:schemeClr val="tx1"/>
                  </a:solidFill>
                  <a:latin typeface="Arial" charset="0"/>
                  <a:ea typeface="ＭＳ Ｐゴシック" pitchFamily="34" charset="-128"/>
                </a:defRPr>
              </a:lvl4pPr>
              <a:lvl5pPr marL="2057400" indent="-228600" defTabSz="652463">
                <a:defRPr sz="2400">
                  <a:solidFill>
                    <a:schemeClr val="tx1"/>
                  </a:solidFill>
                  <a:latin typeface="Arial" charset="0"/>
                  <a:ea typeface="ＭＳ Ｐゴシック" pitchFamily="34" charset="-128"/>
                </a:defRPr>
              </a:lvl5pPr>
              <a:lvl6pPr marL="25146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dirty="0"/>
                <a:t>A total of 26 participants have completed the trial to date at both sites (WRNMMC </a:t>
              </a:r>
              <a:r>
                <a:rPr lang="en-US" altLang="en-US" i="1" dirty="0"/>
                <a:t>n</a:t>
              </a:r>
              <a:r>
                <a:rPr lang="en-US" altLang="en-US" dirty="0"/>
                <a:t> = 15; SVAMC </a:t>
              </a:r>
              <a:r>
                <a:rPr lang="en-US" altLang="en-US" i="1" dirty="0"/>
                <a:t>n</a:t>
              </a:r>
              <a:r>
                <a:rPr lang="en-US" altLang="en-US" dirty="0"/>
                <a:t> = 11), with a mean age of 35.92 years (</a:t>
              </a:r>
              <a:r>
                <a:rPr lang="en-US" altLang="en-US" i="1" dirty="0"/>
                <a:t>SD </a:t>
              </a:r>
              <a:r>
                <a:rPr lang="en-US" altLang="en-US" dirty="0"/>
                <a:t>= 8.59). The sample is 84.6% male, 80.8% White, 53.8% married, and 84.6% with a current/highest rank of E4-E9. WRNMMC data were used in preliminary pre- to post-treatment analyses because neuroimaging was conducted at WRNMMC </a:t>
              </a:r>
              <a:r>
                <a:rPr lang="en-US" altLang="en-US" dirty="0" smtClean="0"/>
                <a:t>only. </a:t>
              </a:r>
              <a:r>
                <a:rPr lang="en-US" altLang="en-US" dirty="0"/>
                <a:t>Preliminary </a:t>
              </a:r>
              <a:r>
                <a:rPr lang="en-US" altLang="en-US" i="1" dirty="0"/>
                <a:t>t</a:t>
              </a:r>
              <a:r>
                <a:rPr lang="en-US" altLang="en-US" dirty="0"/>
                <a:t>-test results indicate a significant difference between groups in change in NAA concentration in amygdala and near significant difference in ACC, such that participants randomized to riluzole had increases in NAA in both regions, whereas participants randomized to placebo had NAA concentration decreases in both regions (Figs. 1a and 1b). On psychometric measures, there was a trend toward significant difference in depression change scores (MADRS), with a moderate effect size (</a:t>
              </a:r>
              <a:r>
                <a:rPr lang="en-US" altLang="en-US" i="1" dirty="0"/>
                <a:t>d</a:t>
              </a:r>
              <a:r>
                <a:rPr lang="en-US" altLang="en-US" dirty="0"/>
                <a:t> = .74), such that participants randomized to riluzole had greater decreases in depression than did those randomized to placebo</a:t>
              </a:r>
              <a:r>
                <a:rPr lang="en-US" altLang="en-US" dirty="0" smtClean="0"/>
                <a:t>.</a:t>
              </a:r>
              <a:endParaRPr lang="en-US" altLang="en-US" dirty="0"/>
            </a:p>
          </p:txBody>
        </p:sp>
        <p:sp>
          <p:nvSpPr>
            <p:cNvPr id="2070" name="TextBox 20"/>
            <p:cNvSpPr txBox="1">
              <a:spLocks noChangeArrowheads="1"/>
            </p:cNvSpPr>
            <p:nvPr/>
          </p:nvSpPr>
          <p:spPr bwMode="auto">
            <a:xfrm>
              <a:off x="11430000" y="4151834"/>
              <a:ext cx="10058401" cy="175614"/>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sz="3900" b="1" dirty="0">
                  <a:solidFill>
                    <a:schemeClr val="bg1"/>
                  </a:solidFill>
                </a:rPr>
                <a:t>Preliminary Findings</a:t>
              </a:r>
            </a:p>
          </p:txBody>
        </p:sp>
      </p:grpSp>
      <p:sp>
        <p:nvSpPr>
          <p:cNvPr id="2066" name="Text Box 24"/>
          <p:cNvSpPr txBox="1">
            <a:spLocks noChangeArrowheads="1"/>
          </p:cNvSpPr>
          <p:nvPr/>
        </p:nvSpPr>
        <p:spPr bwMode="auto">
          <a:xfrm>
            <a:off x="12400950" y="24917400"/>
            <a:ext cx="10878897" cy="1955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70746" tIns="35373" rIns="70746" bIns="35373">
            <a:spAutoFit/>
          </a:bodyPr>
          <a:lstStyle>
            <a:lvl1pPr defTabSz="652463">
              <a:defRPr sz="2400">
                <a:solidFill>
                  <a:schemeClr val="tx1"/>
                </a:solidFill>
                <a:latin typeface="Arial" charset="0"/>
                <a:ea typeface="ＭＳ Ｐゴシック" pitchFamily="34" charset="-128"/>
              </a:defRPr>
            </a:lvl1pPr>
            <a:lvl2pPr marL="742950" indent="-285750" defTabSz="652463">
              <a:defRPr sz="2400">
                <a:solidFill>
                  <a:schemeClr val="tx1"/>
                </a:solidFill>
                <a:latin typeface="Arial" charset="0"/>
                <a:ea typeface="ＭＳ Ｐゴシック" pitchFamily="34" charset="-128"/>
              </a:defRPr>
            </a:lvl2pPr>
            <a:lvl3pPr marL="1143000" indent="-228600" defTabSz="652463">
              <a:defRPr sz="2400">
                <a:solidFill>
                  <a:schemeClr val="tx1"/>
                </a:solidFill>
                <a:latin typeface="Arial" charset="0"/>
                <a:ea typeface="ＭＳ Ｐゴシック" pitchFamily="34" charset="-128"/>
              </a:defRPr>
            </a:lvl3pPr>
            <a:lvl4pPr marL="1600200" indent="-228600" defTabSz="652463">
              <a:defRPr sz="2400">
                <a:solidFill>
                  <a:schemeClr val="tx1"/>
                </a:solidFill>
                <a:latin typeface="Arial" charset="0"/>
                <a:ea typeface="ＭＳ Ｐゴシック" pitchFamily="34" charset="-128"/>
              </a:defRPr>
            </a:lvl4pPr>
            <a:lvl5pPr marL="2057400" indent="-228600" defTabSz="652463">
              <a:defRPr sz="2400">
                <a:solidFill>
                  <a:schemeClr val="tx1"/>
                </a:solidFill>
                <a:latin typeface="Arial" charset="0"/>
                <a:ea typeface="ＭＳ Ｐゴシック" pitchFamily="34" charset="-128"/>
              </a:defRPr>
            </a:lvl5pPr>
            <a:lvl6pPr marL="25146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spcBef>
                <a:spcPct val="20000"/>
              </a:spcBef>
            </a:pPr>
            <a:r>
              <a:rPr lang="en-US" altLang="en-US" b="1" dirty="0" smtClean="0">
                <a:ea typeface="Osaka" pitchFamily="16" charset="-128"/>
              </a:rPr>
              <a:t>Fig. 1. Transverse images of voxel location and spectrograph for amygdala (left) and anterior cingulate cortex (right). The dominating peaks of NAA, </a:t>
            </a:r>
            <a:r>
              <a:rPr lang="en-US" altLang="en-US" b="1" dirty="0" err="1" smtClean="0">
                <a:ea typeface="Osaka" pitchFamily="16" charset="-128"/>
              </a:rPr>
              <a:t>creatine</a:t>
            </a:r>
            <a:r>
              <a:rPr lang="en-US" altLang="en-US" b="1" dirty="0" smtClean="0">
                <a:ea typeface="Osaka" pitchFamily="16" charset="-128"/>
              </a:rPr>
              <a:t> (Cr) and choline (Cho) are labeled. Concentration levels of NAA compared pre- to post-treatment. </a:t>
            </a:r>
          </a:p>
          <a:p>
            <a:pPr eaLnBrk="1" hangingPunct="1">
              <a:spcBef>
                <a:spcPct val="20000"/>
              </a:spcBef>
            </a:pPr>
            <a:endParaRPr lang="en-US" altLang="en-US" sz="2200" dirty="0">
              <a:ea typeface="Osaka" pitchFamily="16" charset="-128"/>
            </a:endParaRPr>
          </a:p>
        </p:txBody>
      </p:sp>
      <p:grpSp>
        <p:nvGrpSpPr>
          <p:cNvPr id="14" name="Group 13"/>
          <p:cNvGrpSpPr/>
          <p:nvPr/>
        </p:nvGrpSpPr>
        <p:grpSpPr>
          <a:xfrm>
            <a:off x="24155406" y="21183600"/>
            <a:ext cx="10924239" cy="11783015"/>
            <a:chOff x="22326599" y="15138358"/>
            <a:chExt cx="10055266" cy="7251087"/>
          </a:xfrm>
        </p:grpSpPr>
        <p:sp>
          <p:nvSpPr>
            <p:cNvPr id="2" name="Text Box 28"/>
            <p:cNvSpPr txBox="1">
              <a:spLocks noChangeArrowheads="1"/>
            </p:cNvSpPr>
            <p:nvPr/>
          </p:nvSpPr>
          <p:spPr bwMode="auto">
            <a:xfrm>
              <a:off x="22331363" y="15689525"/>
              <a:ext cx="10025063" cy="6699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65306" tIns="32653" rIns="65306" bIns="32653">
              <a:spAutoFit/>
            </a:bodyPr>
            <a:lstStyle>
              <a:lvl1pPr marL="457200" indent="-457200" defTabSz="652463">
                <a:defRPr sz="2400">
                  <a:solidFill>
                    <a:schemeClr val="tx1"/>
                  </a:solidFill>
                  <a:latin typeface="Arial" charset="0"/>
                  <a:ea typeface="ＭＳ Ｐゴシック" pitchFamily="16" charset="-128"/>
                </a:defRPr>
              </a:lvl1pPr>
              <a:lvl2pPr marL="742950" indent="-285750" defTabSz="652463">
                <a:defRPr sz="2400">
                  <a:solidFill>
                    <a:schemeClr val="tx1"/>
                  </a:solidFill>
                  <a:latin typeface="Arial" charset="0"/>
                  <a:ea typeface="ＭＳ Ｐゴシック" pitchFamily="16" charset="-128"/>
                </a:defRPr>
              </a:lvl2pPr>
              <a:lvl3pPr marL="1143000" indent="-228600" defTabSz="652463">
                <a:defRPr sz="2400">
                  <a:solidFill>
                    <a:schemeClr val="tx1"/>
                  </a:solidFill>
                  <a:latin typeface="Arial" charset="0"/>
                  <a:ea typeface="ＭＳ Ｐゴシック" pitchFamily="16" charset="-128"/>
                </a:defRPr>
              </a:lvl3pPr>
              <a:lvl4pPr marL="1600200" indent="-228600" defTabSz="652463">
                <a:defRPr sz="2400">
                  <a:solidFill>
                    <a:schemeClr val="tx1"/>
                  </a:solidFill>
                  <a:latin typeface="Arial" charset="0"/>
                  <a:ea typeface="ＭＳ Ｐゴシック" pitchFamily="16" charset="-128"/>
                </a:defRPr>
              </a:lvl4pPr>
              <a:lvl5pPr marL="2057400" indent="-228600" defTabSz="652463">
                <a:defRPr sz="2400">
                  <a:solidFill>
                    <a:schemeClr val="tx1"/>
                  </a:solidFill>
                  <a:latin typeface="Arial" charset="0"/>
                  <a:ea typeface="ＭＳ Ｐゴシック" pitchFamily="16" charset="-128"/>
                </a:defRPr>
              </a:lvl5pPr>
              <a:lvl6pPr marL="2514600" indent="-228600" defTabSz="652463" eaLnBrk="0" fontAlgn="base" hangingPunct="0">
                <a:spcBef>
                  <a:spcPct val="0"/>
                </a:spcBef>
                <a:spcAft>
                  <a:spcPct val="0"/>
                </a:spcAft>
                <a:defRPr sz="2400">
                  <a:solidFill>
                    <a:schemeClr val="tx1"/>
                  </a:solidFill>
                  <a:latin typeface="Arial" charset="0"/>
                  <a:ea typeface="ＭＳ Ｐゴシック" pitchFamily="16" charset="-128"/>
                </a:defRPr>
              </a:lvl6pPr>
              <a:lvl7pPr marL="2971800" indent="-228600" defTabSz="652463" eaLnBrk="0" fontAlgn="base" hangingPunct="0">
                <a:spcBef>
                  <a:spcPct val="0"/>
                </a:spcBef>
                <a:spcAft>
                  <a:spcPct val="0"/>
                </a:spcAft>
                <a:defRPr sz="2400">
                  <a:solidFill>
                    <a:schemeClr val="tx1"/>
                  </a:solidFill>
                  <a:latin typeface="Arial" charset="0"/>
                  <a:ea typeface="ＭＳ Ｐゴシック" pitchFamily="16" charset="-128"/>
                </a:defRPr>
              </a:lvl7pPr>
              <a:lvl8pPr marL="3429000" indent="-228600" defTabSz="652463" eaLnBrk="0" fontAlgn="base" hangingPunct="0">
                <a:spcBef>
                  <a:spcPct val="0"/>
                </a:spcBef>
                <a:spcAft>
                  <a:spcPct val="0"/>
                </a:spcAft>
                <a:defRPr sz="2400">
                  <a:solidFill>
                    <a:schemeClr val="tx1"/>
                  </a:solidFill>
                  <a:latin typeface="Arial" charset="0"/>
                  <a:ea typeface="ＭＳ Ｐゴシック" pitchFamily="16" charset="-128"/>
                </a:defRPr>
              </a:lvl8pPr>
              <a:lvl9pPr marL="3886200" indent="-228600" defTabSz="652463" eaLnBrk="0" fontAlgn="base" hangingPunct="0">
                <a:spcBef>
                  <a:spcPct val="0"/>
                </a:spcBef>
                <a:spcAft>
                  <a:spcPct val="0"/>
                </a:spcAft>
                <a:defRPr sz="2400">
                  <a:solidFill>
                    <a:schemeClr val="tx1"/>
                  </a:solidFill>
                  <a:latin typeface="Arial" charset="0"/>
                  <a:ea typeface="ＭＳ Ｐゴシック" pitchFamily="16" charset="-128"/>
                </a:defRPr>
              </a:lvl9pPr>
            </a:lstStyle>
            <a:p>
              <a:pPr eaLnBrk="1" hangingPunct="1">
                <a:spcBef>
                  <a:spcPct val="20000"/>
                </a:spcBef>
                <a:buFont typeface="Arial" charset="0"/>
                <a:buAutoNum type="arabicPeriod"/>
                <a:defRPr/>
              </a:pPr>
              <a:r>
                <a:rPr lang="en-US" sz="1900" dirty="0" err="1"/>
                <a:t>DoD</a:t>
              </a:r>
              <a:r>
                <a:rPr lang="en-US" sz="1900" dirty="0"/>
                <a:t>-VA Practice Guideline for the Management of Posttraumatic Stress, 2010.</a:t>
              </a:r>
            </a:p>
            <a:p>
              <a:pPr eaLnBrk="1" hangingPunct="1">
                <a:spcBef>
                  <a:spcPct val="20000"/>
                </a:spcBef>
                <a:buFont typeface="Arial" charset="0"/>
                <a:buAutoNum type="arabicPeriod"/>
                <a:defRPr/>
              </a:pPr>
              <a:r>
                <a:rPr lang="en-US" sz="1900" dirty="0"/>
                <a:t>van der </a:t>
              </a:r>
              <a:r>
                <a:rPr lang="en-US" sz="1900" dirty="0" err="1"/>
                <a:t>Kolk</a:t>
              </a:r>
              <a:r>
                <a:rPr lang="en-US" sz="1900" dirty="0"/>
                <a:t> BA, </a:t>
              </a:r>
              <a:r>
                <a:rPr lang="en-US" sz="1900" dirty="0" err="1"/>
                <a:t>Dreyfuss</a:t>
              </a:r>
              <a:r>
                <a:rPr lang="en-US" sz="1900" dirty="0"/>
                <a:t> D, Michaels M, </a:t>
              </a:r>
              <a:r>
                <a:rPr lang="en-US" sz="1900" dirty="0" err="1"/>
                <a:t>Shera</a:t>
              </a:r>
              <a:r>
                <a:rPr lang="en-US" sz="1900" dirty="0"/>
                <a:t> D, Berkowitz R, </a:t>
              </a:r>
              <a:r>
                <a:rPr lang="en-US" sz="1900" dirty="0" err="1"/>
                <a:t>Fisler</a:t>
              </a:r>
              <a:r>
                <a:rPr lang="en-US" sz="1900" dirty="0"/>
                <a:t> R, Saxe G. Fluoxetine in posttraumatic stress disorder. J </a:t>
              </a:r>
              <a:r>
                <a:rPr lang="en-US" sz="1900" dirty="0" err="1"/>
                <a:t>Clin</a:t>
              </a:r>
              <a:r>
                <a:rPr lang="en-US" sz="1900" dirty="0"/>
                <a:t> Psychiatry 1994; 55:517-522. </a:t>
              </a:r>
            </a:p>
            <a:p>
              <a:pPr eaLnBrk="1" hangingPunct="1">
                <a:spcBef>
                  <a:spcPct val="20000"/>
                </a:spcBef>
                <a:buFont typeface="Arial" charset="0"/>
                <a:buAutoNum type="arabicPeriod"/>
                <a:defRPr/>
              </a:pPr>
              <a:r>
                <a:rPr lang="en-US" sz="1900" dirty="0" err="1"/>
                <a:t>Sherin</a:t>
              </a:r>
              <a:r>
                <a:rPr lang="en-US" sz="1900" dirty="0"/>
                <a:t> JE, &amp; </a:t>
              </a:r>
              <a:r>
                <a:rPr lang="en-US" sz="1900" dirty="0" err="1"/>
                <a:t>Nemeroff</a:t>
              </a:r>
              <a:r>
                <a:rPr lang="en-US" sz="1900" dirty="0"/>
                <a:t> CB. Post-traumatic stress disorder: the neurobiological impact of psychological trauma. </a:t>
              </a:r>
              <a:r>
                <a:rPr lang="en-US" sz="1900" i="1" dirty="0"/>
                <a:t>Dial </a:t>
              </a:r>
              <a:r>
                <a:rPr lang="en-US" sz="1900" i="1" dirty="0" err="1"/>
                <a:t>Clin</a:t>
              </a:r>
              <a:r>
                <a:rPr lang="en-US" sz="1900" i="1" dirty="0"/>
                <a:t> </a:t>
              </a:r>
              <a:r>
                <a:rPr lang="en-US" sz="1900" i="1" dirty="0" err="1"/>
                <a:t>Neurosci</a:t>
              </a:r>
              <a:r>
                <a:rPr lang="en-US" sz="1900" i="1" dirty="0"/>
                <a:t> 2011</a:t>
              </a:r>
              <a:r>
                <a:rPr lang="en-US" sz="1900" dirty="0"/>
                <a:t>;</a:t>
              </a:r>
              <a:r>
                <a:rPr lang="en-US" sz="1900" i="1" dirty="0"/>
                <a:t>13</a:t>
              </a:r>
              <a:r>
                <a:rPr lang="en-US" sz="1900" dirty="0"/>
                <a:t>(3):263–278.</a:t>
              </a:r>
            </a:p>
            <a:p>
              <a:pPr eaLnBrk="1" hangingPunct="1">
                <a:spcBef>
                  <a:spcPct val="20000"/>
                </a:spcBef>
                <a:buFont typeface="Arial" charset="0"/>
                <a:buAutoNum type="arabicPeriod"/>
                <a:defRPr/>
              </a:pPr>
              <a:r>
                <a:rPr lang="en-US" sz="1900" dirty="0"/>
                <a:t>Zarate CA, Jr., Payne JL, Quiroz J et al. An open-label trial of riluzole in patients with treatment-resistant major depression. </a:t>
              </a:r>
              <a:r>
                <a:rPr lang="en-US" sz="1900" i="1" dirty="0"/>
                <a:t>Am J Psychiatry</a:t>
              </a:r>
              <a:r>
                <a:rPr lang="en-US" sz="1900" dirty="0"/>
                <a:t> 2004 January;161(1):171-4.</a:t>
              </a:r>
            </a:p>
            <a:p>
              <a:pPr eaLnBrk="1" hangingPunct="1">
                <a:spcBef>
                  <a:spcPct val="20000"/>
                </a:spcBef>
                <a:buFont typeface="Arial" charset="0"/>
                <a:buAutoNum type="arabicPeriod"/>
                <a:defRPr/>
              </a:pPr>
              <a:r>
                <a:rPr lang="en-US" sz="1900" dirty="0"/>
                <a:t>Mathew SJ, Price RB, Mao X, Smith EL, </a:t>
              </a:r>
              <a:r>
                <a:rPr lang="en-US" sz="1900" dirty="0" err="1"/>
                <a:t>Coplan</a:t>
              </a:r>
              <a:r>
                <a:rPr lang="en-US" sz="1900" dirty="0"/>
                <a:t> JD, </a:t>
              </a:r>
              <a:r>
                <a:rPr lang="en-US" sz="1900" dirty="0" err="1"/>
                <a:t>Charney</a:t>
              </a:r>
              <a:r>
                <a:rPr lang="en-US" sz="1900" dirty="0"/>
                <a:t> DS, </a:t>
              </a:r>
              <a:r>
                <a:rPr lang="en-US" sz="1900" dirty="0" err="1"/>
                <a:t>Shungu</a:t>
              </a:r>
              <a:r>
                <a:rPr lang="en-US" sz="1900" dirty="0"/>
                <a:t> DC. Hippocampal N-</a:t>
              </a:r>
              <a:r>
                <a:rPr lang="en-US" sz="1900" dirty="0" err="1"/>
                <a:t>acetylaspartate</a:t>
              </a:r>
              <a:r>
                <a:rPr lang="en-US" sz="1900" dirty="0"/>
                <a:t> concentration and response to riluzole in generalized anxiety disorder. </a:t>
              </a:r>
              <a:r>
                <a:rPr lang="en-US" sz="1900" i="1" dirty="0" err="1"/>
                <a:t>Biol</a:t>
              </a:r>
              <a:r>
                <a:rPr lang="en-US" sz="1900" i="1" dirty="0"/>
                <a:t> Psychiatry</a:t>
              </a:r>
              <a:r>
                <a:rPr lang="en-US" sz="1900" dirty="0"/>
                <a:t>. 2008 May 1;63(9):891-8.</a:t>
              </a:r>
            </a:p>
            <a:p>
              <a:pPr eaLnBrk="1" hangingPunct="1">
                <a:spcBef>
                  <a:spcPct val="20000"/>
                </a:spcBef>
                <a:buFont typeface="Arial" charset="0"/>
                <a:buAutoNum type="arabicPeriod"/>
                <a:defRPr/>
              </a:pPr>
              <a:r>
                <a:rPr lang="en-US" sz="1900" dirty="0"/>
                <a:t>Sager TN, </a:t>
              </a:r>
              <a:r>
                <a:rPr lang="en-US" sz="1900" dirty="0" err="1"/>
                <a:t>Topp</a:t>
              </a:r>
              <a:r>
                <a:rPr lang="en-US" sz="1900" dirty="0"/>
                <a:t> S, </a:t>
              </a:r>
              <a:r>
                <a:rPr lang="en-US" sz="1900" dirty="0" err="1"/>
                <a:t>Torup</a:t>
              </a:r>
              <a:r>
                <a:rPr lang="en-US" sz="1900" dirty="0"/>
                <a:t> L, Hanson LG, </a:t>
              </a:r>
              <a:r>
                <a:rPr lang="en-US" sz="1900" dirty="0" err="1"/>
                <a:t>Egestad</a:t>
              </a:r>
              <a:r>
                <a:rPr lang="en-US" sz="1900" dirty="0"/>
                <a:t> B, Moller A. Evaluation of CA1 damage using single-voxel 1H-MRS and un-biased stereology: Can non-invasive measures of N-acetyl-</a:t>
              </a:r>
              <a:r>
                <a:rPr lang="en-US" sz="1900" dirty="0" err="1"/>
                <a:t>asparate</a:t>
              </a:r>
              <a:r>
                <a:rPr lang="en-US" sz="1900" dirty="0"/>
                <a:t> following global ischemia be used as a reliable measure of neuronal damage? </a:t>
              </a:r>
              <a:r>
                <a:rPr lang="en-US" sz="1900" i="1" dirty="0"/>
                <a:t>Brain Res</a:t>
              </a:r>
              <a:r>
                <a:rPr lang="en-US" sz="1900" dirty="0"/>
                <a:t>  2001 February 16;892(1):166-75.</a:t>
              </a:r>
            </a:p>
            <a:p>
              <a:pPr eaLnBrk="1" hangingPunct="1">
                <a:spcBef>
                  <a:spcPct val="20000"/>
                </a:spcBef>
                <a:buFont typeface="Arial" charset="0"/>
                <a:buAutoNum type="arabicPeriod"/>
                <a:defRPr/>
              </a:pPr>
              <a:r>
                <a:rPr lang="en-US" sz="1900" dirty="0" err="1"/>
                <a:t>Ebisu</a:t>
              </a:r>
              <a:r>
                <a:rPr lang="en-US" sz="1900" dirty="0"/>
                <a:t> T, Rooney WD, Graham SH, Weiner MW, </a:t>
              </a:r>
              <a:r>
                <a:rPr lang="en-US" sz="1900" dirty="0" err="1"/>
                <a:t>Maudsley</a:t>
              </a:r>
              <a:r>
                <a:rPr lang="en-US" sz="1900" dirty="0"/>
                <a:t> AA. N-</a:t>
              </a:r>
              <a:r>
                <a:rPr lang="en-US" sz="1900" dirty="0" err="1"/>
                <a:t>acetylaspartate</a:t>
              </a:r>
              <a:r>
                <a:rPr lang="en-US" sz="1900" dirty="0"/>
                <a:t> as an in vivo marker of neuronal viability in </a:t>
              </a:r>
              <a:r>
                <a:rPr lang="en-US" sz="1900" dirty="0" err="1"/>
                <a:t>kainate</a:t>
              </a:r>
              <a:r>
                <a:rPr lang="en-US" sz="1900" dirty="0"/>
                <a:t>-induced status </a:t>
              </a:r>
              <a:r>
                <a:rPr lang="en-US" sz="1900" dirty="0" err="1"/>
                <a:t>epilepticus</a:t>
              </a:r>
              <a:r>
                <a:rPr lang="en-US" sz="1900" dirty="0"/>
                <a:t>: </a:t>
              </a:r>
              <a:r>
                <a:rPr lang="en-US" sz="1900" baseline="30000" dirty="0"/>
                <a:t>1</a:t>
              </a:r>
              <a:r>
                <a:rPr lang="en-US" sz="1900" dirty="0"/>
                <a:t>H magnetic resonance spectroscopic imaging. </a:t>
              </a:r>
              <a:r>
                <a:rPr lang="en-US" sz="1900" i="1" dirty="0"/>
                <a:t>J </a:t>
              </a:r>
              <a:r>
                <a:rPr lang="en-US" sz="1900" i="1" dirty="0" err="1"/>
                <a:t>Cereb</a:t>
              </a:r>
              <a:r>
                <a:rPr lang="en-US" sz="1900" i="1" dirty="0"/>
                <a:t> Blood Flow </a:t>
              </a:r>
              <a:r>
                <a:rPr lang="en-US" sz="1900" i="1" dirty="0" err="1"/>
                <a:t>Metab</a:t>
              </a:r>
              <a:r>
                <a:rPr lang="en-US" sz="1900" dirty="0"/>
                <a:t> 1994 May;14(3):373-82.</a:t>
              </a:r>
            </a:p>
            <a:p>
              <a:pPr lvl="0" eaLnBrk="1" hangingPunct="1">
                <a:spcBef>
                  <a:spcPct val="20000"/>
                </a:spcBef>
                <a:buFont typeface="Arial" charset="0"/>
                <a:buAutoNum type="arabicPeriod"/>
                <a:defRPr/>
              </a:pPr>
              <a:r>
                <a:rPr lang="en-US" sz="1900" dirty="0"/>
                <a:t>Villarreal G, Petropoulos H, Hamilton DA et al. Proton magnetic resonance spectroscopy of the hippocampus and occipital white matter in PTSD: preliminary results. </a:t>
              </a:r>
              <a:r>
                <a:rPr lang="en-US" sz="1900" i="1" dirty="0"/>
                <a:t>Can J Psychiatry</a:t>
              </a:r>
              <a:r>
                <a:rPr lang="en-US" sz="1900" dirty="0"/>
                <a:t> 2002 September;47(7):666-70.</a:t>
              </a:r>
            </a:p>
            <a:p>
              <a:pPr lvl="0" eaLnBrk="1" hangingPunct="1">
                <a:spcBef>
                  <a:spcPct val="20000"/>
                </a:spcBef>
                <a:buFont typeface="Arial" charset="0"/>
                <a:buAutoNum type="arabicPeriod"/>
                <a:defRPr/>
              </a:pPr>
              <a:r>
                <a:rPr lang="en-US" sz="1900" dirty="0" err="1"/>
                <a:t>Mahmutyazicioglu</a:t>
              </a:r>
              <a:r>
                <a:rPr lang="en-US" sz="1900" dirty="0"/>
                <a:t> K, </a:t>
              </a:r>
              <a:r>
                <a:rPr lang="en-US" sz="1900" dirty="0" err="1"/>
                <a:t>Konuk</a:t>
              </a:r>
              <a:r>
                <a:rPr lang="en-US" sz="1900" dirty="0"/>
                <a:t> N, </a:t>
              </a:r>
              <a:r>
                <a:rPr lang="en-US" sz="1900" dirty="0" err="1"/>
                <a:t>Ozdemir</a:t>
              </a:r>
              <a:r>
                <a:rPr lang="en-US" sz="1900" dirty="0"/>
                <a:t> H, </a:t>
              </a:r>
              <a:r>
                <a:rPr lang="en-US" sz="1900" dirty="0" err="1"/>
                <a:t>Atasoy</a:t>
              </a:r>
              <a:r>
                <a:rPr lang="en-US" sz="1900" dirty="0"/>
                <a:t> N, </a:t>
              </a:r>
              <a:r>
                <a:rPr lang="en-US" sz="1900" dirty="0" err="1"/>
                <a:t>Atik</a:t>
              </a:r>
              <a:r>
                <a:rPr lang="en-US" sz="1900" dirty="0"/>
                <a:t> L, </a:t>
              </a:r>
              <a:r>
                <a:rPr lang="en-US" sz="1900" dirty="0" err="1"/>
                <a:t>Gundogdu</a:t>
              </a:r>
              <a:r>
                <a:rPr lang="en-US" sz="1900" dirty="0"/>
                <a:t> S. Evaluation of the hippocampus and the anterior cingulate </a:t>
              </a:r>
              <a:r>
                <a:rPr lang="en-US" sz="1900" dirty="0" err="1"/>
                <a:t>gyrus</a:t>
              </a:r>
              <a:r>
                <a:rPr lang="en-US" sz="1900" dirty="0"/>
                <a:t> by proton MR spectroscopy in patients with post-traumatic stress disorder. </a:t>
              </a:r>
              <a:r>
                <a:rPr lang="en-US" sz="1900" i="1" dirty="0" err="1"/>
                <a:t>Diagn</a:t>
              </a:r>
              <a:r>
                <a:rPr lang="en-US" sz="1900" i="1" dirty="0"/>
                <a:t> </a:t>
              </a:r>
              <a:r>
                <a:rPr lang="en-US" sz="1900" i="1" dirty="0" err="1"/>
                <a:t>Interv</a:t>
              </a:r>
              <a:r>
                <a:rPr lang="en-US" sz="1900" i="1" dirty="0"/>
                <a:t> </a:t>
              </a:r>
              <a:r>
                <a:rPr lang="en-US" sz="1900" i="1" dirty="0" err="1"/>
                <a:t>Radiol</a:t>
              </a:r>
              <a:r>
                <a:rPr lang="en-US" sz="1900" dirty="0"/>
                <a:t> 2005 September;11(3):125-9.</a:t>
              </a:r>
            </a:p>
            <a:p>
              <a:pPr lvl="0" eaLnBrk="1" hangingPunct="1">
                <a:spcBef>
                  <a:spcPct val="20000"/>
                </a:spcBef>
                <a:buFont typeface="Arial" charset="0"/>
                <a:buAutoNum type="arabicPeriod"/>
                <a:defRPr/>
              </a:pPr>
              <a:r>
                <a:rPr lang="en-US" sz="1900" dirty="0"/>
                <a:t>Friedman MJ, </a:t>
              </a:r>
              <a:r>
                <a:rPr lang="en-US" sz="1900" dirty="0" err="1"/>
                <a:t>Marmar</a:t>
              </a:r>
              <a:r>
                <a:rPr lang="en-US" sz="1900" dirty="0"/>
                <a:t> CR, Baker DG, Sikes CR, Farfel GM. Randomized, double-blind comparison of sertraline and placebo for posttraumatic stress disorder in a Department of Veterans Affairs setting. </a:t>
              </a:r>
              <a:r>
                <a:rPr lang="en-US" sz="1900" i="1" dirty="0"/>
                <a:t>J </a:t>
              </a:r>
              <a:r>
                <a:rPr lang="en-US" sz="1900" i="1" dirty="0" err="1"/>
                <a:t>Clin</a:t>
              </a:r>
              <a:r>
                <a:rPr lang="en-US" sz="1900" i="1" dirty="0"/>
                <a:t> Psychiatry</a:t>
              </a:r>
              <a:r>
                <a:rPr lang="en-US" sz="1900" dirty="0"/>
                <a:t> 2007 May;68(5):711-20.</a:t>
              </a:r>
            </a:p>
            <a:p>
              <a:pPr eaLnBrk="1" hangingPunct="1">
                <a:spcBef>
                  <a:spcPts val="0"/>
                </a:spcBef>
                <a:spcAft>
                  <a:spcPts val="0"/>
                </a:spcAft>
                <a:buFont typeface="Arial" charset="0"/>
                <a:buAutoNum type="arabicPeriod"/>
                <a:defRPr/>
              </a:pPr>
              <a:r>
                <a:rPr lang="en-US" sz="1900" dirty="0"/>
                <a:t>Zohar J, </a:t>
              </a:r>
              <a:r>
                <a:rPr lang="en-US" sz="1900" dirty="0" err="1"/>
                <a:t>Amital</a:t>
              </a:r>
              <a:r>
                <a:rPr lang="en-US" sz="1900" dirty="0"/>
                <a:t> D, </a:t>
              </a:r>
              <a:r>
                <a:rPr lang="en-US" sz="1900" dirty="0" err="1"/>
                <a:t>Miodownik</a:t>
              </a:r>
              <a:r>
                <a:rPr lang="en-US" sz="1900" dirty="0"/>
                <a:t> C et al. Double-blind placebo-controlled pilot study of sertraline in military veterans with posttraumatic stress disorder. </a:t>
              </a:r>
              <a:r>
                <a:rPr lang="en-US" sz="1900" i="1" dirty="0"/>
                <a:t>J </a:t>
              </a:r>
              <a:r>
                <a:rPr lang="en-US" sz="1900" i="1" dirty="0" err="1"/>
                <a:t>Clin</a:t>
              </a:r>
              <a:r>
                <a:rPr lang="en-US" sz="1900" i="1" dirty="0"/>
                <a:t> </a:t>
              </a:r>
              <a:r>
                <a:rPr lang="en-US" sz="1900" i="1" dirty="0" err="1"/>
                <a:t>Psychopharmacol</a:t>
              </a:r>
              <a:r>
                <a:rPr lang="en-US" sz="1900" dirty="0"/>
                <a:t> 2002 April;22(2):190-5.</a:t>
              </a:r>
            </a:p>
            <a:p>
              <a:pPr marL="0" indent="0" eaLnBrk="1" hangingPunct="1">
                <a:spcBef>
                  <a:spcPts val="0"/>
                </a:spcBef>
                <a:spcAft>
                  <a:spcPts val="0"/>
                </a:spcAft>
                <a:defRPr/>
              </a:pPr>
              <a:endParaRPr lang="en-US" sz="2200" dirty="0">
                <a:ea typeface="Osaka" pitchFamily="16" charset="-128"/>
              </a:endParaRPr>
            </a:p>
            <a:p>
              <a:pPr marL="0" indent="0" eaLnBrk="1" hangingPunct="1">
                <a:spcBef>
                  <a:spcPts val="0"/>
                </a:spcBef>
                <a:spcAft>
                  <a:spcPts val="0"/>
                </a:spcAft>
                <a:defRPr/>
              </a:pPr>
              <a:r>
                <a:rPr lang="en-US" b="1" i="1" dirty="0">
                  <a:ea typeface="Osaka" pitchFamily="16" charset="-128"/>
                </a:rPr>
                <a:t>Acknowledgements:  </a:t>
              </a:r>
              <a:r>
                <a:rPr lang="en-US" dirty="0">
                  <a:ea typeface="Osaka" pitchFamily="16" charset="-128"/>
                </a:rPr>
                <a:t>We thank </a:t>
              </a:r>
              <a:r>
                <a:rPr lang="en-US" dirty="0" smtClean="0">
                  <a:ea typeface="Osaka" pitchFamily="16" charset="-128"/>
                </a:rPr>
                <a:t>Jing Wang, </a:t>
              </a:r>
              <a:r>
                <a:rPr lang="en-US" dirty="0">
                  <a:ea typeface="Osaka" pitchFamily="16" charset="-128"/>
                </a:rPr>
                <a:t>Center for the Study of Traumatic Stress; Gail </a:t>
              </a:r>
              <a:r>
                <a:rPr lang="en-US" dirty="0" err="1">
                  <a:ea typeface="Osaka" pitchFamily="16" charset="-128"/>
                </a:rPr>
                <a:t>Kohls</a:t>
              </a:r>
              <a:r>
                <a:rPr lang="en-US" dirty="0">
                  <a:ea typeface="Osaka" pitchFamily="16" charset="-128"/>
                </a:rPr>
                <a:t>, MR technologist at WRNMMC; </a:t>
              </a:r>
              <a:r>
                <a:rPr lang="en-US" dirty="0" smtClean="0">
                  <a:ea typeface="Osaka" pitchFamily="16" charset="-128"/>
                </a:rPr>
                <a:t>and </a:t>
              </a:r>
              <a:r>
                <a:rPr lang="en-US" dirty="0">
                  <a:ea typeface="Osaka" pitchFamily="16" charset="-128"/>
                </a:rPr>
                <a:t>Jason Schroeder, </a:t>
              </a:r>
              <a:r>
                <a:rPr lang="en-US" dirty="0" err="1">
                  <a:ea typeface="Osaka" pitchFamily="16" charset="-128"/>
                </a:rPr>
                <a:t>neuroradiologist</a:t>
              </a:r>
              <a:r>
                <a:rPr lang="en-US" dirty="0">
                  <a:ea typeface="Osaka" pitchFamily="16" charset="-128"/>
                </a:rPr>
                <a:t> at USUHS and WRNMMC, for  their hard work and dedication to this project.</a:t>
              </a:r>
            </a:p>
          </p:txBody>
        </p:sp>
        <p:sp>
          <p:nvSpPr>
            <p:cNvPr id="40" name="TextBox 22"/>
            <p:cNvSpPr txBox="1">
              <a:spLocks noChangeArrowheads="1"/>
            </p:cNvSpPr>
            <p:nvPr/>
          </p:nvSpPr>
          <p:spPr bwMode="auto">
            <a:xfrm>
              <a:off x="22326599" y="15138358"/>
              <a:ext cx="10055266" cy="426152"/>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sz="3900" b="1" dirty="0">
                  <a:solidFill>
                    <a:schemeClr val="bg1"/>
                  </a:solidFill>
                </a:rPr>
                <a:t>References and Acknowledgements </a:t>
              </a:r>
            </a:p>
          </p:txBody>
        </p:sp>
      </p:grpSp>
      <p:sp>
        <p:nvSpPr>
          <p:cNvPr id="3" name="TextBox 2"/>
          <p:cNvSpPr txBox="1"/>
          <p:nvPr/>
        </p:nvSpPr>
        <p:spPr>
          <a:xfrm>
            <a:off x="492537" y="34054211"/>
            <a:ext cx="10967943" cy="530911"/>
          </a:xfrm>
          <a:prstGeom prst="rect">
            <a:avLst/>
          </a:prstGeom>
          <a:noFill/>
        </p:spPr>
        <p:txBody>
          <a:bodyPr wrap="square" lIns="99057" tIns="49528" rIns="99057" bIns="49528" rtlCol="0">
            <a:spAutoFit/>
          </a:bodyPr>
          <a:lstStyle/>
          <a:p>
            <a:r>
              <a:rPr lang="en-US" sz="1400" dirty="0"/>
              <a:t>The views expressed in this presentation are those of the author and do not reflect the official policy of the Department of Army/Navy/Air Force, Department of Defense, or U.S. Government.</a:t>
            </a:r>
          </a:p>
        </p:txBody>
      </p:sp>
      <p:grpSp>
        <p:nvGrpSpPr>
          <p:cNvPr id="34" name="Group 3"/>
          <p:cNvGrpSpPr>
            <a:grpSpLocks/>
          </p:cNvGrpSpPr>
          <p:nvPr/>
        </p:nvGrpSpPr>
        <p:grpSpPr bwMode="auto">
          <a:xfrm>
            <a:off x="24155405" y="13512816"/>
            <a:ext cx="10972801" cy="7670784"/>
            <a:chOff x="22244539" y="7006180"/>
            <a:chExt cx="10069024" cy="4720409"/>
          </a:xfrm>
        </p:grpSpPr>
        <p:sp>
          <p:nvSpPr>
            <p:cNvPr id="35" name="TextBox 22"/>
            <p:cNvSpPr txBox="1">
              <a:spLocks noChangeArrowheads="1"/>
            </p:cNvSpPr>
            <p:nvPr/>
          </p:nvSpPr>
          <p:spPr bwMode="auto">
            <a:xfrm>
              <a:off x="22244539" y="7006180"/>
              <a:ext cx="10024463" cy="42614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sz="3900" b="1" dirty="0">
                  <a:solidFill>
                    <a:schemeClr val="bg1"/>
                  </a:solidFill>
                </a:rPr>
                <a:t>Discussion</a:t>
              </a:r>
            </a:p>
          </p:txBody>
        </p:sp>
        <p:sp>
          <p:nvSpPr>
            <p:cNvPr id="36" name="Text Box 22"/>
            <p:cNvSpPr txBox="1">
              <a:spLocks noChangeArrowheads="1"/>
            </p:cNvSpPr>
            <p:nvPr/>
          </p:nvSpPr>
          <p:spPr bwMode="auto">
            <a:xfrm>
              <a:off x="22326600" y="7549556"/>
              <a:ext cx="9986963" cy="4177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65306" tIns="32653" rIns="65306" bIns="32653">
              <a:spAutoFit/>
            </a:bodyPr>
            <a:lstStyle>
              <a:lvl1pPr defTabSz="652463">
                <a:defRPr sz="2400">
                  <a:solidFill>
                    <a:schemeClr val="tx1"/>
                  </a:solidFill>
                  <a:latin typeface="Arial" charset="0"/>
                  <a:ea typeface="ＭＳ Ｐゴシック" pitchFamily="34" charset="-128"/>
                </a:defRPr>
              </a:lvl1pPr>
              <a:lvl2pPr marL="742950" indent="-285750" defTabSz="652463">
                <a:defRPr sz="2400">
                  <a:solidFill>
                    <a:schemeClr val="tx1"/>
                  </a:solidFill>
                  <a:latin typeface="Arial" charset="0"/>
                  <a:ea typeface="ＭＳ Ｐゴシック" pitchFamily="34" charset="-128"/>
                </a:defRPr>
              </a:lvl2pPr>
              <a:lvl3pPr marL="1143000" indent="-228600" defTabSz="652463">
                <a:defRPr sz="2400">
                  <a:solidFill>
                    <a:schemeClr val="tx1"/>
                  </a:solidFill>
                  <a:latin typeface="Arial" charset="0"/>
                  <a:ea typeface="ＭＳ Ｐゴシック" pitchFamily="34" charset="-128"/>
                </a:defRPr>
              </a:lvl3pPr>
              <a:lvl4pPr marL="1600200" indent="-228600" defTabSz="652463">
                <a:defRPr sz="2400">
                  <a:solidFill>
                    <a:schemeClr val="tx1"/>
                  </a:solidFill>
                  <a:latin typeface="Arial" charset="0"/>
                  <a:ea typeface="ＭＳ Ｐゴシック" pitchFamily="34" charset="-128"/>
                </a:defRPr>
              </a:lvl4pPr>
              <a:lvl5pPr marL="2057400" indent="-228600" defTabSz="652463">
                <a:defRPr sz="2400">
                  <a:solidFill>
                    <a:schemeClr val="tx1"/>
                  </a:solidFill>
                  <a:latin typeface="Arial" charset="0"/>
                  <a:ea typeface="ＭＳ Ｐゴシック" pitchFamily="34" charset="-128"/>
                </a:defRPr>
              </a:lvl5pPr>
              <a:lvl6pPr marL="25146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spcBef>
                  <a:spcPct val="20000"/>
                </a:spcBef>
              </a:pPr>
              <a:r>
                <a:rPr lang="en-US" dirty="0">
                  <a:ea typeface="Osaka" pitchFamily="16" charset="-128"/>
                </a:rPr>
                <a:t>The current study is the first known RCT of the </a:t>
              </a:r>
              <a:r>
                <a:rPr lang="en-US" dirty="0" err="1">
                  <a:ea typeface="Osaka" pitchFamily="16" charset="-128"/>
                </a:rPr>
                <a:t>glutamatergic</a:t>
              </a:r>
              <a:r>
                <a:rPr lang="en-US" dirty="0">
                  <a:ea typeface="Osaka" pitchFamily="16" charset="-128"/>
                </a:rPr>
                <a:t> modulator, riluzole, for combat-related PTSD symptoms following suboptimal response to pharmacologic treatment. Preliminary pre- to post-treatment </a:t>
              </a:r>
              <a:r>
                <a:rPr lang="en-US" i="1" dirty="0">
                  <a:ea typeface="Osaka" pitchFamily="16" charset="-128"/>
                </a:rPr>
                <a:t>t</a:t>
              </a:r>
              <a:r>
                <a:rPr lang="en-US" dirty="0">
                  <a:ea typeface="Osaka" pitchFamily="16" charset="-128"/>
                </a:rPr>
                <a:t>-test of psychometric data indicate a trending difference between groups in decrease in depression symptoms. Pre- to post- treatment neuroimaging</a:t>
              </a:r>
              <a:r>
                <a:rPr lang="en-US" altLang="en-US" dirty="0"/>
                <a:t> </a:t>
              </a:r>
              <a:r>
                <a:rPr lang="en-US" dirty="0">
                  <a:ea typeface="Osaka" pitchFamily="16" charset="-128"/>
                </a:rPr>
                <a:t>results indicated significant differences between treatment and control in NAA concentrations in amygdala and anterior cingulate cortex, with participants receiving riluzole showing greater improvements. </a:t>
              </a:r>
              <a:r>
                <a:rPr lang="en-US" dirty="0" smtClean="0">
                  <a:ea typeface="Osaka" pitchFamily="16" charset="-128"/>
                </a:rPr>
                <a:t>We had unequal </a:t>
              </a:r>
              <a:r>
                <a:rPr lang="en-US" dirty="0">
                  <a:ea typeface="Osaka" pitchFamily="16" charset="-128"/>
                </a:rPr>
                <a:t>sample sizes </a:t>
              </a:r>
              <a:r>
                <a:rPr lang="en-US" dirty="0" smtClean="0">
                  <a:ea typeface="Osaka" pitchFamily="16" charset="-128"/>
                </a:rPr>
                <a:t>of </a:t>
              </a:r>
              <a:r>
                <a:rPr lang="en-US" altLang="en-US" dirty="0" smtClean="0"/>
                <a:t>neuroimaging and psychometric data due </a:t>
              </a:r>
              <a:r>
                <a:rPr lang="en-US" altLang="en-US" dirty="0"/>
                <a:t>to poor </a:t>
              </a:r>
              <a:r>
                <a:rPr lang="en-US" altLang="en-US" dirty="0" smtClean="0"/>
                <a:t>signal-to-noise ratio and early cases </a:t>
              </a:r>
              <a:r>
                <a:rPr lang="en-US" altLang="en-US" dirty="0"/>
                <a:t>being used for </a:t>
              </a:r>
              <a:r>
                <a:rPr lang="en-US" altLang="en-US" dirty="0" smtClean="0"/>
                <a:t>imaging calibration.</a:t>
              </a:r>
              <a:r>
                <a:rPr lang="en-US" dirty="0" smtClean="0">
                  <a:ea typeface="Osaka" pitchFamily="16" charset="-128"/>
                </a:rPr>
                <a:t> </a:t>
              </a:r>
              <a:r>
                <a:rPr lang="en-US" dirty="0">
                  <a:ea typeface="Osaka" pitchFamily="16" charset="-128"/>
                </a:rPr>
                <a:t>Given the very small sample size for these analyses, results should be viewed with caution and should not as yet be taken as evidence of </a:t>
              </a:r>
              <a:r>
                <a:rPr lang="en-US" dirty="0" err="1">
                  <a:ea typeface="Osaka" pitchFamily="16" charset="-128"/>
                </a:rPr>
                <a:t>riluzole’s</a:t>
              </a:r>
              <a:r>
                <a:rPr lang="en-US" dirty="0">
                  <a:ea typeface="Osaka" pitchFamily="16" charset="-128"/>
                </a:rPr>
                <a:t> efficacy. </a:t>
              </a:r>
              <a:r>
                <a:rPr lang="en-US" dirty="0" smtClean="0">
                  <a:ea typeface="Osaka" pitchFamily="16" charset="-128"/>
                </a:rPr>
                <a:t>The </a:t>
              </a:r>
              <a:r>
                <a:rPr lang="en-US" dirty="0">
                  <a:ea typeface="Osaka" pitchFamily="16" charset="-128"/>
                </a:rPr>
                <a:t>results do show, however, that we are able to successfully collect psychometric and neuroimaging data for this medication trial. </a:t>
              </a:r>
              <a:r>
                <a:rPr lang="en-US" altLang="en-US" dirty="0"/>
                <a:t>By investigating symptom change and neurochemical changes in brain regions implicated in PTSD symptomatology, the current study will help determine the therapeutic benefit of riluzole while further elucidating its </a:t>
              </a:r>
              <a:r>
                <a:rPr lang="en-US" altLang="en-US" dirty="0" err="1"/>
                <a:t>neuroprotective</a:t>
              </a:r>
              <a:r>
                <a:rPr lang="en-US" altLang="en-US" dirty="0"/>
                <a:t> effects in regions of interest.</a:t>
              </a:r>
            </a:p>
            <a:p>
              <a:pPr eaLnBrk="1" hangingPunct="1">
                <a:spcBef>
                  <a:spcPct val="20000"/>
                </a:spcBef>
              </a:pPr>
              <a:endParaRPr lang="en-US" dirty="0">
                <a:ea typeface="Osaka" pitchFamily="16" charset="-128"/>
              </a:endParaRPr>
            </a:p>
          </p:txBody>
        </p:sp>
      </p:grpSp>
      <p:graphicFrame>
        <p:nvGraphicFramePr>
          <p:cNvPr id="32" name="Chart 31"/>
          <p:cNvGraphicFramePr/>
          <p:nvPr>
            <p:extLst>
              <p:ext uri="{D42A27DB-BD31-4B8C-83A1-F6EECF244321}">
                <p14:modId xmlns:p14="http://schemas.microsoft.com/office/powerpoint/2010/main" val="1609801177"/>
              </p:ext>
            </p:extLst>
          </p:nvPr>
        </p:nvGraphicFramePr>
        <p:xfrm>
          <a:off x="549936" y="25905981"/>
          <a:ext cx="10922746" cy="5355195"/>
        </p:xfrm>
        <a:graphic>
          <a:graphicData uri="http://schemas.openxmlformats.org/drawingml/2006/chart">
            <c:chart xmlns:c="http://schemas.openxmlformats.org/drawingml/2006/chart" xmlns:r="http://schemas.openxmlformats.org/officeDocument/2006/relationships" r:id="rId8"/>
          </a:graphicData>
        </a:graphic>
      </p:graphicFrame>
      <p:sp>
        <p:nvSpPr>
          <p:cNvPr id="37" name="Text Box 24"/>
          <p:cNvSpPr txBox="1">
            <a:spLocks noChangeArrowheads="1"/>
          </p:cNvSpPr>
          <p:nvPr/>
        </p:nvSpPr>
        <p:spPr bwMode="auto">
          <a:xfrm>
            <a:off x="541141" y="31369636"/>
            <a:ext cx="10888859" cy="15487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70746" tIns="35373" rIns="70746" bIns="35373">
            <a:spAutoFit/>
          </a:bodyPr>
          <a:lstStyle>
            <a:lvl1pPr defTabSz="652463">
              <a:defRPr sz="2400">
                <a:solidFill>
                  <a:schemeClr val="tx1"/>
                </a:solidFill>
                <a:latin typeface="Arial" charset="0"/>
                <a:ea typeface="ＭＳ Ｐゴシック" pitchFamily="34" charset="-128"/>
              </a:defRPr>
            </a:lvl1pPr>
            <a:lvl2pPr marL="742950" indent="-285750" defTabSz="652463">
              <a:defRPr sz="2400">
                <a:solidFill>
                  <a:schemeClr val="tx1"/>
                </a:solidFill>
                <a:latin typeface="Arial" charset="0"/>
                <a:ea typeface="ＭＳ Ｐゴシック" pitchFamily="34" charset="-128"/>
              </a:defRPr>
            </a:lvl2pPr>
            <a:lvl3pPr marL="1143000" indent="-228600" defTabSz="652463">
              <a:defRPr sz="2400">
                <a:solidFill>
                  <a:schemeClr val="tx1"/>
                </a:solidFill>
                <a:latin typeface="Arial" charset="0"/>
                <a:ea typeface="ＭＳ Ｐゴシック" pitchFamily="34" charset="-128"/>
              </a:defRPr>
            </a:lvl3pPr>
            <a:lvl4pPr marL="1600200" indent="-228600" defTabSz="652463">
              <a:defRPr sz="2400">
                <a:solidFill>
                  <a:schemeClr val="tx1"/>
                </a:solidFill>
                <a:latin typeface="Arial" charset="0"/>
                <a:ea typeface="ＭＳ Ｐゴシック" pitchFamily="34" charset="-128"/>
              </a:defRPr>
            </a:lvl4pPr>
            <a:lvl5pPr marL="2057400" indent="-228600" defTabSz="652463">
              <a:defRPr sz="2400">
                <a:solidFill>
                  <a:schemeClr val="tx1"/>
                </a:solidFill>
                <a:latin typeface="Arial" charset="0"/>
                <a:ea typeface="ＭＳ Ｐゴシック" pitchFamily="34" charset="-128"/>
              </a:defRPr>
            </a:lvl5pPr>
            <a:lvl6pPr marL="25146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spcBef>
                <a:spcPct val="20000"/>
              </a:spcBef>
            </a:pPr>
            <a:r>
              <a:rPr lang="en-US" altLang="en-US" b="1" dirty="0">
                <a:ea typeface="Osaka" pitchFamily="16" charset="-128"/>
              </a:rPr>
              <a:t>Figs. 1a and 1b. Graphed results of pre- to post-treatment neurochemical changes show significant differences between treatment and control on absolute NAA concentrations (an indicator of neuronal integrity) in amygdala and ACC.</a:t>
            </a:r>
            <a:endParaRPr lang="en-US" altLang="en-US" sz="1800" dirty="0">
              <a:ea typeface="Osaka" pitchFamily="16" charset="-128"/>
            </a:endParaRPr>
          </a:p>
        </p:txBody>
      </p:sp>
      <p:graphicFrame>
        <p:nvGraphicFramePr>
          <p:cNvPr id="38" name="Chart 37"/>
          <p:cNvGraphicFramePr/>
          <p:nvPr>
            <p:extLst>
              <p:ext uri="{D42A27DB-BD31-4B8C-83A1-F6EECF244321}">
                <p14:modId xmlns:p14="http://schemas.microsoft.com/office/powerpoint/2010/main" val="227976622"/>
              </p:ext>
            </p:extLst>
          </p:nvPr>
        </p:nvGraphicFramePr>
        <p:xfrm>
          <a:off x="558800" y="20193000"/>
          <a:ext cx="10918740" cy="5355195"/>
        </p:xfrm>
        <a:graphic>
          <a:graphicData uri="http://schemas.openxmlformats.org/drawingml/2006/chart">
            <c:chart xmlns:c="http://schemas.openxmlformats.org/drawingml/2006/chart" xmlns:r="http://schemas.openxmlformats.org/officeDocument/2006/relationships" r:id="rId9"/>
          </a:graphicData>
        </a:graphic>
      </p:graphicFrame>
      <p:sp>
        <p:nvSpPr>
          <p:cNvPr id="41" name="Text Box 24"/>
          <p:cNvSpPr txBox="1">
            <a:spLocks noChangeArrowheads="1"/>
          </p:cNvSpPr>
          <p:nvPr/>
        </p:nvSpPr>
        <p:spPr bwMode="auto">
          <a:xfrm>
            <a:off x="24142557" y="6755334"/>
            <a:ext cx="10920955" cy="8101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70746" tIns="35373" rIns="70746" bIns="35373">
            <a:spAutoFit/>
          </a:bodyPr>
          <a:lstStyle>
            <a:lvl1pPr defTabSz="652463">
              <a:defRPr sz="2400">
                <a:solidFill>
                  <a:schemeClr val="tx1"/>
                </a:solidFill>
                <a:latin typeface="Arial" charset="0"/>
                <a:ea typeface="ＭＳ Ｐゴシック" pitchFamily="34" charset="-128"/>
              </a:defRPr>
            </a:lvl1pPr>
            <a:lvl2pPr marL="742950" indent="-285750" defTabSz="652463">
              <a:defRPr sz="2400">
                <a:solidFill>
                  <a:schemeClr val="tx1"/>
                </a:solidFill>
                <a:latin typeface="Arial" charset="0"/>
                <a:ea typeface="ＭＳ Ｐゴシック" pitchFamily="34" charset="-128"/>
              </a:defRPr>
            </a:lvl2pPr>
            <a:lvl3pPr marL="1143000" indent="-228600" defTabSz="652463">
              <a:defRPr sz="2400">
                <a:solidFill>
                  <a:schemeClr val="tx1"/>
                </a:solidFill>
                <a:latin typeface="Arial" charset="0"/>
                <a:ea typeface="ＭＳ Ｐゴシック" pitchFamily="34" charset="-128"/>
              </a:defRPr>
            </a:lvl3pPr>
            <a:lvl4pPr marL="1600200" indent="-228600" defTabSz="652463">
              <a:defRPr sz="2400">
                <a:solidFill>
                  <a:schemeClr val="tx1"/>
                </a:solidFill>
                <a:latin typeface="Arial" charset="0"/>
                <a:ea typeface="ＭＳ Ｐゴシック" pitchFamily="34" charset="-128"/>
              </a:defRPr>
            </a:lvl4pPr>
            <a:lvl5pPr marL="2057400" indent="-228600" defTabSz="652463">
              <a:defRPr sz="2400">
                <a:solidFill>
                  <a:schemeClr val="tx1"/>
                </a:solidFill>
                <a:latin typeface="Arial" charset="0"/>
                <a:ea typeface="ＭＳ Ｐゴシック" pitchFamily="34" charset="-128"/>
              </a:defRPr>
            </a:lvl5pPr>
            <a:lvl6pPr marL="25146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652463"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spcBef>
                <a:spcPct val="20000"/>
              </a:spcBef>
            </a:pPr>
            <a:r>
              <a:rPr lang="en-US" altLang="en-US" b="1" dirty="0" smtClean="0">
                <a:ea typeface="Osaka" pitchFamily="16" charset="-128"/>
              </a:rPr>
              <a:t>Table 2. Pre- to Post-Treatment Psychometric and Neuroimaging Results for WRNMMC. </a:t>
            </a:r>
            <a:endParaRPr lang="en-US" altLang="en-US" sz="2200" dirty="0">
              <a:ea typeface="Osaka" pitchFamily="16" charset="-128"/>
            </a:endParaRPr>
          </a:p>
        </p:txBody>
      </p:sp>
    </p:spTree>
    <p:extLst>
      <p:ext uri="{BB962C8B-B14F-4D97-AF65-F5344CB8AC3E}">
        <p14:creationId xmlns:p14="http://schemas.microsoft.com/office/powerpoint/2010/main" val="353612359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Blank Presentation">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80"/>
    </a:dk2>
    <a:lt2>
      <a:srgbClr val="808080"/>
    </a:lt2>
    <a:accent1>
      <a:srgbClr val="BBC0E3"/>
    </a:accent1>
    <a:accent2>
      <a:srgbClr val="333399"/>
    </a:accent2>
    <a:accent3>
      <a:srgbClr val="FFFFFF"/>
    </a:accent3>
    <a:accent4>
      <a:srgbClr val="000000"/>
    </a:accent4>
    <a:accent5>
      <a:srgbClr val="DADCEF"/>
    </a:accent5>
    <a:accent6>
      <a:srgbClr val="2D2D8A"/>
    </a:accent6>
    <a:hlink>
      <a:srgbClr val="717FC0"/>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3799</TotalTime>
  <Words>1279</Words>
  <Application>Microsoft Office PowerPoint</Application>
  <PresentationFormat>Custom</PresentationFormat>
  <Paragraphs>98</Paragraphs>
  <Slides>1</Slides>
  <Notes>1</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Blank Presentation</vt:lpstr>
      <vt:lpstr>Custom Design</vt:lpstr>
      <vt:lpstr>Riluzole for PTSD: Efficacy of a Glutamatergic Modulator as Augmentation Treatment for Posttraumatic Stress Disorder</vt:lpstr>
    </vt:vector>
  </TitlesOfParts>
  <Company>Uniformed Services Unversity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ACV Sofia</dc:creator>
  <cp:lastModifiedBy>CSTS_User</cp:lastModifiedBy>
  <cp:revision>230</cp:revision>
  <cp:lastPrinted>2015-10-20T15:14:17Z</cp:lastPrinted>
  <dcterms:created xsi:type="dcterms:W3CDTF">2005-06-08T12:16:54Z</dcterms:created>
  <dcterms:modified xsi:type="dcterms:W3CDTF">2015-11-10T18:59:38Z</dcterms:modified>
</cp:coreProperties>
</file>